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59" r:id="rId3"/>
    <p:sldId id="280" r:id="rId4"/>
    <p:sldId id="293" r:id="rId5"/>
    <p:sldId id="283" r:id="rId6"/>
    <p:sldId id="262" r:id="rId7"/>
    <p:sldId id="291" r:id="rId8"/>
    <p:sldId id="298" r:id="rId9"/>
    <p:sldId id="299" r:id="rId10"/>
    <p:sldId id="306" r:id="rId11"/>
    <p:sldId id="307" r:id="rId12"/>
    <p:sldId id="305" r:id="rId13"/>
    <p:sldId id="286" r:id="rId14"/>
    <p:sldId id="284" r:id="rId15"/>
    <p:sldId id="292" r:id="rId16"/>
    <p:sldId id="281" r:id="rId17"/>
    <p:sldId id="294" r:id="rId18"/>
    <p:sldId id="296" r:id="rId19"/>
    <p:sldId id="275" r:id="rId20"/>
    <p:sldId id="304" r:id="rId21"/>
    <p:sldId id="300" r:id="rId22"/>
    <p:sldId id="288" r:id="rId23"/>
    <p:sldId id="289" r:id="rId24"/>
    <p:sldId id="26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AF0D"/>
    <a:srgbClr val="7FC74C"/>
    <a:srgbClr val="C0DDF8"/>
    <a:srgbClr val="CFDAE9"/>
    <a:srgbClr val="42505F"/>
    <a:srgbClr val="25B7AC"/>
    <a:srgbClr val="C5DBF3"/>
    <a:srgbClr val="5ABE76"/>
    <a:srgbClr val="239DCE"/>
    <a:srgbClr val="27A7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160" autoAdjust="0"/>
  </p:normalViewPr>
  <p:slideViewPr>
    <p:cSldViewPr>
      <p:cViewPr>
        <p:scale>
          <a:sx n="85" d="100"/>
          <a:sy n="85" d="100"/>
        </p:scale>
        <p:origin x="1378"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c:rich>
      </c:tx>
      <c:overlay val="1"/>
    </c:title>
    <c:autoTitleDeleted val="0"/>
    <c:plotArea>
      <c:layout>
        <c:manualLayout>
          <c:layoutTarget val="inner"/>
          <c:xMode val="edge"/>
          <c:yMode val="edge"/>
          <c:x val="3.8194444444444448E-2"/>
          <c:y val="5.7291666666666664E-2"/>
          <c:w val="0.92361111111111116"/>
          <c:h val="0.68613722112860898"/>
        </c:manualLayout>
      </c:layout>
      <c:lineChart>
        <c:grouping val="standard"/>
        <c:varyColors val="0"/>
        <c:ser>
          <c:idx val="0"/>
          <c:order val="0"/>
          <c:tx>
            <c:strRef>
              <c:f>Sheet1!$B$1</c:f>
              <c:strCache>
                <c:ptCount val="1"/>
                <c:pt idx="0">
                  <c:v>data</c:v>
                </c:pt>
              </c:strCache>
            </c:strRef>
          </c:tx>
          <c:spPr>
            <a:ln>
              <a:solidFill>
                <a:schemeClr val="bg1">
                  <a:lumMod val="50000"/>
                </a:schemeClr>
              </a:solidFill>
            </a:ln>
          </c:spPr>
          <c:marker>
            <c:symbol val="circle"/>
            <c:size val="7"/>
            <c:spPr>
              <a:solidFill>
                <a:schemeClr val="bg1">
                  <a:lumMod val="50000"/>
                </a:schemeClr>
              </a:solidFill>
              <a:ln>
                <a:solidFill>
                  <a:schemeClr val="bg1">
                    <a:lumMod val="50000"/>
                  </a:schemeClr>
                </a:solidFill>
              </a:ln>
            </c:spPr>
          </c:marker>
          <c:dLbls>
            <c:dLbl>
              <c:idx val="1"/>
              <c:layout>
                <c:manualLayout>
                  <c:x val="-5.2469148553793268E-2"/>
                  <c:y val="-6.5317503067865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2A-4917-A5F8-93AB234C0B68}"/>
                </c:ext>
              </c:extLst>
            </c:dLbl>
            <c:dLbl>
              <c:idx val="2"/>
              <c:layout>
                <c:manualLayout>
                  <c:x val="-4.6296307547464652E-2"/>
                  <c:y val="-5.660850265881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2A-4917-A5F8-93AB234C0B68}"/>
                </c:ext>
              </c:extLst>
            </c:dLbl>
            <c:dLbl>
              <c:idx val="3"/>
              <c:layout>
                <c:manualLayout>
                  <c:x val="-4.6296307547464652E-2"/>
                  <c:y val="-5.225400245429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2A-4917-A5F8-93AB234C0B68}"/>
                </c:ext>
              </c:extLst>
            </c:dLbl>
            <c:dLbl>
              <c:idx val="4"/>
              <c:layout>
                <c:manualLayout>
                  <c:x val="-4.6296307547464652E-2"/>
                  <c:y val="-5.660850265881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2A-4917-A5F8-93AB234C0B68}"/>
                </c:ext>
              </c:extLst>
            </c:dLbl>
            <c:dLbl>
              <c:idx val="5"/>
              <c:layout>
                <c:manualLayout>
                  <c:x val="-5.2469148553793268E-2"/>
                  <c:y val="-6.0963002863340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2A-4917-A5F8-93AB234C0B68}"/>
                </c:ext>
              </c:extLst>
            </c:dLbl>
            <c:dLbl>
              <c:idx val="6"/>
              <c:layout>
                <c:manualLayout>
                  <c:x val="-5.5555569056957584E-2"/>
                  <c:y val="-5.660850265881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2A-4917-A5F8-93AB234C0B68}"/>
                </c:ext>
              </c:extLst>
            </c:dLbl>
            <c:dLbl>
              <c:idx val="7"/>
              <c:layout>
                <c:manualLayout>
                  <c:x val="-5.8641989560121892E-2"/>
                  <c:y val="-5.660850265881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2A-4917-A5F8-93AB234C0B68}"/>
                </c:ext>
              </c:extLst>
            </c:dLbl>
            <c:dLbl>
              <c:idx val="8"/>
              <c:layout>
                <c:manualLayout>
                  <c:x val="-4.9382728050628849E-2"/>
                  <c:y val="-7.40265034769141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2A-4917-A5F8-93AB234C0B68}"/>
                </c:ext>
              </c:extLst>
            </c:dLbl>
            <c:numFmt formatCode="#,##0" sourceLinked="0"/>
            <c:spPr>
              <a:noFill/>
              <a:ln>
                <a:noFill/>
              </a:ln>
              <a:effectLst/>
            </c:spPr>
            <c:txPr>
              <a:bodyPr/>
              <a:lstStyle/>
              <a:p>
                <a:pPr>
                  <a:defRPr sz="800">
                    <a:solidFill>
                      <a:schemeClr val="tx1">
                        <a:lumMod val="75000"/>
                        <a:lumOff val="25000"/>
                      </a:schemeClr>
                    </a:solidFill>
                    <a:latin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pt idx="0">
                  <c:v>2000</c:v>
                </c:pt>
                <c:pt idx="1">
                  <c:v>2004</c:v>
                </c:pt>
                <c:pt idx="2">
                  <c:v>2005</c:v>
                </c:pt>
                <c:pt idx="3">
                  <c:v>2006</c:v>
                </c:pt>
                <c:pt idx="4">
                  <c:v>2007</c:v>
                </c:pt>
                <c:pt idx="5">
                  <c:v>2011</c:v>
                </c:pt>
                <c:pt idx="6">
                  <c:v>2012</c:v>
                </c:pt>
                <c:pt idx="7">
                  <c:v>2013</c:v>
                </c:pt>
                <c:pt idx="8">
                  <c:v>2014</c:v>
                </c:pt>
                <c:pt idx="9">
                  <c:v>2015</c:v>
                </c:pt>
              </c:numCache>
            </c:numRef>
          </c:cat>
          <c:val>
            <c:numRef>
              <c:f>Sheet1!$B$2:$B$11</c:f>
              <c:numCache>
                <c:formatCode>General</c:formatCode>
                <c:ptCount val="10"/>
                <c:pt idx="0">
                  <c:v>17.16</c:v>
                </c:pt>
                <c:pt idx="1">
                  <c:v>29.78</c:v>
                </c:pt>
                <c:pt idx="2">
                  <c:v>28.59</c:v>
                </c:pt>
                <c:pt idx="3">
                  <c:v>30.47</c:v>
                </c:pt>
                <c:pt idx="4">
                  <c:v>32.200000000000003</c:v>
                </c:pt>
                <c:pt idx="5">
                  <c:v>37.200000000000003</c:v>
                </c:pt>
                <c:pt idx="6">
                  <c:v>37.5</c:v>
                </c:pt>
                <c:pt idx="7">
                  <c:v>43.09</c:v>
                </c:pt>
                <c:pt idx="8">
                  <c:v>43.7</c:v>
                </c:pt>
                <c:pt idx="9">
                  <c:v>50.9</c:v>
                </c:pt>
              </c:numCache>
            </c:numRef>
          </c:val>
          <c:smooth val="0"/>
          <c:extLst>
            <c:ext xmlns:c16="http://schemas.microsoft.com/office/drawing/2014/chart" uri="{C3380CC4-5D6E-409C-BE32-E72D297353CC}">
              <c16:uniqueId val="{0000000A-75A9-422C-82F5-5339D07CD67B}"/>
            </c:ext>
          </c:extLst>
        </c:ser>
        <c:dLbls>
          <c:showLegendKey val="0"/>
          <c:showVal val="0"/>
          <c:showCatName val="0"/>
          <c:showSerName val="0"/>
          <c:showPercent val="0"/>
          <c:showBubbleSize val="0"/>
        </c:dLbls>
        <c:marker val="1"/>
        <c:smooth val="0"/>
        <c:axId val="624343040"/>
        <c:axId val="600731584"/>
      </c:lineChart>
      <c:catAx>
        <c:axId val="624343040"/>
        <c:scaling>
          <c:orientation val="minMax"/>
        </c:scaling>
        <c:delete val="0"/>
        <c:axPos val="b"/>
        <c:numFmt formatCode="General" sourceLinked="1"/>
        <c:majorTickMark val="none"/>
        <c:minorTickMark val="none"/>
        <c:tickLblPos val="low"/>
        <c:spPr>
          <a:ln w="9525">
            <a:solidFill>
              <a:schemeClr val="bg1">
                <a:lumMod val="75000"/>
              </a:schemeClr>
            </a:solidFill>
          </a:ln>
        </c:spPr>
        <c:txPr>
          <a:bodyPr/>
          <a:lstStyle/>
          <a:p>
            <a:pPr>
              <a:defRPr sz="800" b="0" smtId="4294967295">
                <a:solidFill>
                  <a:schemeClr val="tx1">
                    <a:lumMod val="75000"/>
                    <a:lumOff val="25000"/>
                  </a:schemeClr>
                </a:solidFill>
                <a:latin typeface="Arial" pitchFamily="34" charset="0"/>
              </a:defRPr>
            </a:pPr>
            <a:endParaRPr lang="en-US"/>
          </a:p>
        </c:txPr>
        <c:crossAx val="600731584"/>
        <c:crosses val="autoZero"/>
        <c:auto val="0"/>
        <c:lblAlgn val="ctr"/>
        <c:lblOffset val="100"/>
        <c:noMultiLvlLbl val="0"/>
      </c:catAx>
      <c:valAx>
        <c:axId val="600731584"/>
        <c:scaling>
          <c:orientation val="minMax"/>
          <c:min val="0"/>
        </c:scaling>
        <c:delete val="1"/>
        <c:axPos val="l"/>
        <c:majorGridlines>
          <c:spPr>
            <a:ln>
              <a:noFill/>
              <a:prstDash val="dot"/>
            </a:ln>
          </c:spPr>
        </c:majorGridlines>
        <c:numFmt formatCode="General" sourceLinked="1"/>
        <c:majorTickMark val="none"/>
        <c:minorTickMark val="none"/>
        <c:tickLblPos val="low"/>
        <c:crossAx val="624343040"/>
        <c:crosses val="autoZero"/>
        <c:crossBetween val="between"/>
      </c:valAx>
    </c:plotArea>
    <c:plotVisOnly val="1"/>
    <c:dispBlanksAs val="zero"/>
    <c:showDLblsOverMax val="1"/>
  </c:chart>
  <c:spPr>
    <a:ln>
      <a:noFill/>
    </a:ln>
  </c:spPr>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02806126305922E-2"/>
          <c:y val="2.604867451217191E-2"/>
          <c:w val="0.92319438774738816"/>
          <c:h val="0.6391651461351151"/>
        </c:manualLayout>
      </c:layout>
      <c:lineChart>
        <c:grouping val="standard"/>
        <c:varyColors val="0"/>
        <c:ser>
          <c:idx val="0"/>
          <c:order val="0"/>
          <c:tx>
            <c:strRef>
              <c:f>Sheet1!$F$6</c:f>
              <c:strCache>
                <c:ptCount val="1"/>
                <c:pt idx="0">
                  <c:v>d</c:v>
                </c:pt>
              </c:strCache>
            </c:strRef>
          </c:tx>
          <c:spPr>
            <a:ln>
              <a:solidFill>
                <a:schemeClr val="bg1">
                  <a:lumMod val="50000"/>
                </a:schemeClr>
              </a:solidFill>
            </a:ln>
          </c:spPr>
          <c:marker>
            <c:symbol val="circle"/>
            <c:size val="7"/>
            <c:spPr>
              <a:solidFill>
                <a:schemeClr val="bg1">
                  <a:lumMod val="50000"/>
                </a:schemeClr>
              </a:solidFill>
              <a:ln>
                <a:solidFill>
                  <a:schemeClr val="bg1">
                    <a:lumMod val="50000"/>
                  </a:schemeClr>
                </a:solidFill>
              </a:ln>
            </c:spPr>
          </c:marker>
          <c:dLbls>
            <c:dLbl>
              <c:idx val="0"/>
              <c:layout>
                <c:manualLayout>
                  <c:x val="-6.7901234567901231E-2"/>
                  <c:y val="-5.26315789473684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69-4B43-8F9C-340DAC481CBE}"/>
                </c:ext>
              </c:extLst>
            </c:dLbl>
            <c:dLbl>
              <c:idx val="1"/>
              <c:layout>
                <c:manualLayout>
                  <c:x val="-5.2469135802469133E-2"/>
                  <c:y val="-7.8947368421052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69-4B43-8F9C-340DAC481CBE}"/>
                </c:ext>
              </c:extLst>
            </c:dLbl>
            <c:dLbl>
              <c:idx val="2"/>
              <c:layout>
                <c:manualLayout>
                  <c:x val="-6.4814814814814811E-2"/>
                  <c:y val="-6.578947368421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69-4B43-8F9C-340DAC481CBE}"/>
                </c:ext>
              </c:extLst>
            </c:dLbl>
            <c:dLbl>
              <c:idx val="3"/>
              <c:layout>
                <c:manualLayout>
                  <c:x val="-6.4814814814814811E-2"/>
                  <c:y val="-6.1403508771929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69-4B43-8F9C-340DAC481CBE}"/>
                </c:ext>
              </c:extLst>
            </c:dLbl>
            <c:dLbl>
              <c:idx val="4"/>
              <c:layout>
                <c:manualLayout>
                  <c:x val="-5.8641975308641972E-2"/>
                  <c:y val="-4.8245614035087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69-4B43-8F9C-340DAC481CBE}"/>
                </c:ext>
              </c:extLst>
            </c:dLbl>
            <c:dLbl>
              <c:idx val="5"/>
              <c:layout>
                <c:manualLayout>
                  <c:x val="-7.098765432098765E-2"/>
                  <c:y val="-6.578947368421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869-4B43-8F9C-340DAC481CBE}"/>
                </c:ext>
              </c:extLst>
            </c:dLbl>
            <c:dLbl>
              <c:idx val="6"/>
              <c:layout>
                <c:manualLayout>
                  <c:x val="-4.6296296296296294E-2"/>
                  <c:y val="-4.3859649122807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869-4B43-8F9C-340DAC481CBE}"/>
                </c:ext>
              </c:extLst>
            </c:dLbl>
            <c:dLbl>
              <c:idx val="7"/>
              <c:layout>
                <c:manualLayout>
                  <c:x val="-5.2469135802469133E-2"/>
                  <c:y val="-6.1403508771929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869-4B43-8F9C-340DAC481CBE}"/>
                </c:ext>
              </c:extLst>
            </c:dLbl>
            <c:dLbl>
              <c:idx val="8"/>
              <c:layout>
                <c:manualLayout>
                  <c:x val="-6.7901234567901231E-2"/>
                  <c:y val="-3.5087719298245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869-4B43-8F9C-340DAC481CBE}"/>
                </c:ext>
              </c:extLst>
            </c:dLbl>
            <c:spPr>
              <a:noFill/>
              <a:ln>
                <a:noFill/>
              </a:ln>
              <a:effectLst/>
            </c:spPr>
            <c:txPr>
              <a:bodyPr/>
              <a:lstStyle/>
              <a:p>
                <a:pPr>
                  <a:defRPr sz="800">
                    <a:solidFill>
                      <a:schemeClr val="tx1">
                        <a:lumMod val="75000"/>
                        <a:lumOff val="25000"/>
                      </a:schemeClr>
                    </a:solidFill>
                    <a:latin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Sheet1!$E$7:$E$16</c:f>
              <c:numCache>
                <c:formatCode>General</c:formatCode>
                <c:ptCount val="10"/>
                <c:pt idx="0">
                  <c:v>2000</c:v>
                </c:pt>
                <c:pt idx="1">
                  <c:v>2004</c:v>
                </c:pt>
                <c:pt idx="2">
                  <c:v>2005</c:v>
                </c:pt>
                <c:pt idx="3">
                  <c:v>2006</c:v>
                </c:pt>
                <c:pt idx="4">
                  <c:v>2007</c:v>
                </c:pt>
                <c:pt idx="5">
                  <c:v>2011</c:v>
                </c:pt>
                <c:pt idx="6">
                  <c:v>2012</c:v>
                </c:pt>
                <c:pt idx="7">
                  <c:v>2013</c:v>
                </c:pt>
                <c:pt idx="8">
                  <c:v>2014</c:v>
                </c:pt>
                <c:pt idx="9">
                  <c:v>2015</c:v>
                </c:pt>
              </c:numCache>
            </c:numRef>
          </c:cat>
          <c:val>
            <c:numRef>
              <c:f>Sheet1!$F$7:$F$16</c:f>
              <c:numCache>
                <c:formatCode>General</c:formatCode>
                <c:ptCount val="10"/>
                <c:pt idx="0">
                  <c:v>18</c:v>
                </c:pt>
                <c:pt idx="1">
                  <c:v>29</c:v>
                </c:pt>
                <c:pt idx="2">
                  <c:v>33</c:v>
                </c:pt>
                <c:pt idx="3">
                  <c:v>39</c:v>
                </c:pt>
                <c:pt idx="4">
                  <c:v>46</c:v>
                </c:pt>
                <c:pt idx="5">
                  <c:v>63</c:v>
                </c:pt>
                <c:pt idx="6">
                  <c:v>71</c:v>
                </c:pt>
                <c:pt idx="7">
                  <c:v>69</c:v>
                </c:pt>
                <c:pt idx="8">
                  <c:v>80</c:v>
                </c:pt>
                <c:pt idx="9">
                  <c:v>82</c:v>
                </c:pt>
              </c:numCache>
            </c:numRef>
          </c:val>
          <c:smooth val="0"/>
          <c:extLst>
            <c:ext xmlns:c16="http://schemas.microsoft.com/office/drawing/2014/chart" uri="{C3380CC4-5D6E-409C-BE32-E72D297353CC}">
              <c16:uniqueId val="{00000009-C869-4B43-8F9C-340DAC481CBE}"/>
            </c:ext>
          </c:extLst>
        </c:ser>
        <c:dLbls>
          <c:showLegendKey val="0"/>
          <c:showVal val="0"/>
          <c:showCatName val="0"/>
          <c:showSerName val="0"/>
          <c:showPercent val="0"/>
          <c:showBubbleSize val="0"/>
        </c:dLbls>
        <c:marker val="1"/>
        <c:smooth val="0"/>
        <c:axId val="625293824"/>
        <c:axId val="625599040"/>
      </c:lineChart>
      <c:catAx>
        <c:axId val="625293824"/>
        <c:scaling>
          <c:orientation val="minMax"/>
        </c:scaling>
        <c:delete val="0"/>
        <c:axPos val="b"/>
        <c:numFmt formatCode="General" sourceLinked="1"/>
        <c:majorTickMark val="none"/>
        <c:minorTickMark val="none"/>
        <c:tickLblPos val="nextTo"/>
        <c:spPr>
          <a:ln>
            <a:solidFill>
              <a:schemeClr val="bg1">
                <a:lumMod val="75000"/>
              </a:schemeClr>
            </a:solidFill>
          </a:ln>
        </c:spPr>
        <c:txPr>
          <a:bodyPr/>
          <a:lstStyle/>
          <a:p>
            <a:pPr>
              <a:defRPr sz="800">
                <a:solidFill>
                  <a:schemeClr val="tx1">
                    <a:lumMod val="75000"/>
                    <a:lumOff val="25000"/>
                  </a:schemeClr>
                </a:solidFill>
                <a:latin typeface="Lato"/>
              </a:defRPr>
            </a:pPr>
            <a:endParaRPr lang="en-US"/>
          </a:p>
        </c:txPr>
        <c:crossAx val="625599040"/>
        <c:crosses val="autoZero"/>
        <c:auto val="1"/>
        <c:lblAlgn val="ctr"/>
        <c:lblOffset val="100"/>
        <c:noMultiLvlLbl val="0"/>
      </c:catAx>
      <c:valAx>
        <c:axId val="625599040"/>
        <c:scaling>
          <c:orientation val="minMax"/>
        </c:scaling>
        <c:delete val="1"/>
        <c:axPos val="l"/>
        <c:majorGridlines>
          <c:spPr>
            <a:ln>
              <a:noFill/>
            </a:ln>
          </c:spPr>
        </c:majorGridlines>
        <c:numFmt formatCode="General" sourceLinked="1"/>
        <c:majorTickMark val="out"/>
        <c:minorTickMark val="none"/>
        <c:tickLblPos val="nextTo"/>
        <c:crossAx val="62529382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c:rich>
      </c:tx>
      <c:overlay val="1"/>
    </c:title>
    <c:autoTitleDeleted val="0"/>
    <c:plotArea>
      <c:layout/>
      <c:barChart>
        <c:barDir val="bar"/>
        <c:grouping val="clustered"/>
        <c:varyColors val="0"/>
        <c:ser>
          <c:idx val="0"/>
          <c:order val="0"/>
          <c:tx>
            <c:strRef>
              <c:f>Sheet1!$B$1</c:f>
              <c:strCache>
                <c:ptCount val="1"/>
                <c:pt idx="0">
                  <c:v>data</c:v>
                </c:pt>
              </c:strCache>
            </c:strRef>
          </c:tx>
          <c:spPr>
            <a:solidFill>
              <a:schemeClr val="accent1">
                <a:lumMod val="20000"/>
                <a:lumOff val="80000"/>
              </a:schemeClr>
            </a:solidFill>
            <a:ln>
              <a:noFill/>
            </a:ln>
          </c:spPr>
          <c:invertIfNegative val="0"/>
          <c:dLbls>
            <c:dLbl>
              <c:idx val="0"/>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40F-443B-9473-CED38D39A6EF}"/>
                </c:ext>
              </c:extLst>
            </c:dLbl>
            <c:dLbl>
              <c:idx val="1"/>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40F-443B-9473-CED38D39A6EF}"/>
                </c:ext>
              </c:extLst>
            </c:dLbl>
            <c:dLbl>
              <c:idx val="2"/>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2-D40F-443B-9473-CED38D39A6EF}"/>
                </c:ext>
              </c:extLst>
            </c:dLbl>
            <c:dLbl>
              <c:idx val="3"/>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40F-443B-9473-CED38D39A6EF}"/>
                </c:ext>
              </c:extLst>
            </c:dLbl>
            <c:dLbl>
              <c:idx val="4"/>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4-D40F-443B-9473-CED38D39A6EF}"/>
                </c:ext>
              </c:extLst>
            </c:dLbl>
            <c:dLbl>
              <c:idx val="5"/>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40F-443B-9473-CED38D39A6EF}"/>
                </c:ext>
              </c:extLst>
            </c:dLbl>
            <c:dLbl>
              <c:idx val="6"/>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6-D40F-443B-9473-CED38D39A6EF}"/>
                </c:ext>
              </c:extLst>
            </c:dLbl>
            <c:dLbl>
              <c:idx val="7"/>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7-D40F-443B-9473-CED38D39A6EF}"/>
                </c:ext>
              </c:extLst>
            </c:dLbl>
            <c:dLbl>
              <c:idx val="8"/>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8-D40F-443B-9473-CED38D39A6EF}"/>
                </c:ext>
              </c:extLst>
            </c:dLbl>
            <c:dLbl>
              <c:idx val="9"/>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9-D40F-443B-9473-CED38D39A6EF}"/>
                </c:ext>
              </c:extLst>
            </c:dLbl>
            <c:spPr>
              <a:noFill/>
              <a:ln>
                <a:noFill/>
              </a:ln>
              <a:effectLst/>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Ấn Độ</c:v>
                </c:pt>
                <c:pt idx="1">
                  <c:v>Ethiopia</c:v>
                </c:pt>
                <c:pt idx="2">
                  <c:v>Mexico</c:v>
                </c:pt>
                <c:pt idx="3">
                  <c:v>Uganda</c:v>
                </c:pt>
                <c:pt idx="4">
                  <c:v>Philippines</c:v>
                </c:pt>
                <c:pt idx="5">
                  <c:v>Tanzania</c:v>
                </c:pt>
                <c:pt idx="6">
                  <c:v>Peru</c:v>
                </c:pt>
                <c:pt idx="7">
                  <c:v>Thổ Nhĩ Kì</c:v>
                </c:pt>
                <c:pt idx="8">
                  <c:v>Paraguay</c:v>
                </c:pt>
                <c:pt idx="9">
                  <c:v>Italy</c:v>
                </c:pt>
              </c:strCache>
            </c:strRef>
          </c:cat>
          <c:val>
            <c:numRef>
              <c:f>Sheet1!$B$2:$B$11</c:f>
              <c:numCache>
                <c:formatCode>General</c:formatCode>
                <c:ptCount val="10"/>
                <c:pt idx="0">
                  <c:v>585200</c:v>
                </c:pt>
                <c:pt idx="1">
                  <c:v>203602</c:v>
                </c:pt>
                <c:pt idx="2">
                  <c:v>200039</c:v>
                </c:pt>
                <c:pt idx="3">
                  <c:v>190670</c:v>
                </c:pt>
                <c:pt idx="4">
                  <c:v>165958</c:v>
                </c:pt>
                <c:pt idx="5">
                  <c:v>148610</c:v>
                </c:pt>
                <c:pt idx="6">
                  <c:v>96857</c:v>
                </c:pt>
                <c:pt idx="7">
                  <c:v>69967</c:v>
                </c:pt>
                <c:pt idx="8">
                  <c:v>58258</c:v>
                </c:pt>
                <c:pt idx="9">
                  <c:v>52609</c:v>
                </c:pt>
              </c:numCache>
            </c:numRef>
          </c:val>
          <c:extLst>
            <c:ext xmlns:c16="http://schemas.microsoft.com/office/drawing/2014/chart" uri="{C3380CC4-5D6E-409C-BE32-E72D297353CC}">
              <c16:uniqueId val="{0000000A-EA42-4AA9-AC05-0AD9CE56A217}"/>
            </c:ext>
          </c:extLst>
        </c:ser>
        <c:dLbls>
          <c:showLegendKey val="0"/>
          <c:showVal val="0"/>
          <c:showCatName val="0"/>
          <c:showSerName val="0"/>
          <c:showPercent val="0"/>
          <c:showBubbleSize val="0"/>
        </c:dLbls>
        <c:gapWidth val="80"/>
        <c:overlap val="-10"/>
        <c:axId val="683051008"/>
        <c:axId val="581867712"/>
      </c:barChart>
      <c:catAx>
        <c:axId val="683051008"/>
        <c:scaling>
          <c:orientation val="maxMin"/>
        </c:scaling>
        <c:delete val="0"/>
        <c:axPos val="l"/>
        <c:numFmt formatCode="General" sourceLinked="1"/>
        <c:majorTickMark val="none"/>
        <c:minorTickMark val="none"/>
        <c:tickLblPos val="low"/>
        <c:spPr>
          <a:ln w="9525">
            <a:noFill/>
          </a:ln>
        </c:spPr>
        <c:txPr>
          <a:bodyPr/>
          <a:lstStyle/>
          <a:p>
            <a:pPr>
              <a:defRPr sz="800" b="0" smtId="4294967295">
                <a:solidFill>
                  <a:schemeClr val="bg1"/>
                </a:solidFill>
                <a:latin typeface="Lato"/>
              </a:defRPr>
            </a:pPr>
            <a:endParaRPr lang="en-US"/>
          </a:p>
        </c:txPr>
        <c:crossAx val="581867712"/>
        <c:crosses val="autoZero"/>
        <c:auto val="0"/>
        <c:lblAlgn val="ctr"/>
        <c:lblOffset val="100"/>
        <c:noMultiLvlLbl val="0"/>
      </c:catAx>
      <c:valAx>
        <c:axId val="581867712"/>
        <c:scaling>
          <c:orientation val="minMax"/>
          <c:min val="0"/>
        </c:scaling>
        <c:delete val="1"/>
        <c:axPos val="t"/>
        <c:majorGridlines>
          <c:spPr>
            <a:ln>
              <a:noFill/>
              <a:prstDash val="dot"/>
            </a:ln>
          </c:spPr>
        </c:majorGridlines>
        <c:numFmt formatCode="General" sourceLinked="1"/>
        <c:majorTickMark val="none"/>
        <c:minorTickMark val="none"/>
        <c:tickLblPos val="nextTo"/>
        <c:crossAx val="683051008"/>
        <c:crosses val="autoZero"/>
        <c:crossBetween val="between"/>
      </c:valAx>
    </c:plotArea>
    <c:plotVisOnly val="1"/>
    <c:dispBlanksAs val="zero"/>
    <c:showDLblsOverMax val="1"/>
  </c:chart>
  <c:spPr>
    <a:ln>
      <a:noFill/>
    </a:ln>
  </c:spPr>
  <c:txPr>
    <a:bodyPr/>
    <a:lstStyle/>
    <a:p>
      <a:pPr>
        <a:defRPr sz="1800" smtId="4294967295"/>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c:rich>
      </c:tx>
      <c:overlay val="1"/>
    </c:title>
    <c:autoTitleDeleted val="0"/>
    <c:plotArea>
      <c:layout/>
      <c:barChart>
        <c:barDir val="bar"/>
        <c:grouping val="clustered"/>
        <c:varyColors val="0"/>
        <c:ser>
          <c:idx val="0"/>
          <c:order val="0"/>
          <c:tx>
            <c:strRef>
              <c:f>Sheet1!$B$1</c:f>
              <c:strCache>
                <c:ptCount val="1"/>
                <c:pt idx="0">
                  <c:v>data</c:v>
                </c:pt>
              </c:strCache>
            </c:strRef>
          </c:tx>
          <c:spPr>
            <a:solidFill>
              <a:schemeClr val="accent1">
                <a:lumMod val="20000"/>
                <a:lumOff val="80000"/>
              </a:schemeClr>
            </a:solidFill>
            <a:ln>
              <a:noFill/>
            </a:ln>
          </c:spPr>
          <c:invertIfNegative val="0"/>
          <c:dLbls>
            <c:dLbl>
              <c:idx val="0"/>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0-2642-4F55-A871-514EC4F06BE2}"/>
                </c:ext>
              </c:extLst>
            </c:dLbl>
            <c:dLbl>
              <c:idx val="1"/>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642-4F55-A871-514EC4F06BE2}"/>
                </c:ext>
              </c:extLst>
            </c:dLbl>
            <c:dLbl>
              <c:idx val="2"/>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2-2642-4F55-A871-514EC4F06BE2}"/>
                </c:ext>
              </c:extLst>
            </c:dLbl>
            <c:dLbl>
              <c:idx val="3"/>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642-4F55-A871-514EC4F06BE2}"/>
                </c:ext>
              </c:extLst>
            </c:dLbl>
            <c:dLbl>
              <c:idx val="4"/>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4-2642-4F55-A871-514EC4F06BE2}"/>
                </c:ext>
              </c:extLst>
            </c:dLbl>
            <c:dLbl>
              <c:idx val="5"/>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642-4F55-A871-514EC4F06BE2}"/>
                </c:ext>
              </c:extLst>
            </c:dLbl>
            <c:dLbl>
              <c:idx val="6"/>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6-2642-4F55-A871-514EC4F06BE2}"/>
                </c:ext>
              </c:extLst>
            </c:dLbl>
            <c:dLbl>
              <c:idx val="7"/>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642-4F55-A871-514EC4F06BE2}"/>
                </c:ext>
              </c:extLst>
            </c:dLbl>
            <c:dLbl>
              <c:idx val="8"/>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8-2642-4F55-A871-514EC4F06BE2}"/>
                </c:ext>
              </c:extLst>
            </c:dLbl>
            <c:dLbl>
              <c:idx val="9"/>
              <c:numFmt formatCode="#,##0" sourceLinked="0"/>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642-4F55-A871-514EC4F06BE2}"/>
                </c:ext>
              </c:extLst>
            </c:dLbl>
            <c:spPr>
              <a:noFill/>
              <a:ln>
                <a:noFill/>
              </a:ln>
              <a:effectLst/>
            </c:spPr>
            <c:txPr>
              <a:bodyPr/>
              <a:lstStyle/>
              <a:p>
                <a:pPr>
                  <a:defRPr sz="800" b="0" smtId="4294967295">
                    <a:solidFill>
                      <a:schemeClr val="bg1"/>
                    </a:solidFill>
                    <a:latin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Thụy Sĩ</c:v>
                </c:pt>
                <c:pt idx="1">
                  <c:v>Đan Mạch</c:v>
                </c:pt>
                <c:pt idx="2">
                  <c:v>Thụy Điển</c:v>
                </c:pt>
                <c:pt idx="3">
                  <c:v>Luxembourg</c:v>
                </c:pt>
                <c:pt idx="4">
                  <c:v>Liechtenstein</c:v>
                </c:pt>
                <c:pt idx="5">
                  <c:v>Áo</c:v>
                </c:pt>
                <c:pt idx="6">
                  <c:v>Đức</c:v>
                </c:pt>
                <c:pt idx="7">
                  <c:v>Mỹ</c:v>
                </c:pt>
                <c:pt idx="8">
                  <c:v>Pháp</c:v>
                </c:pt>
                <c:pt idx="9">
                  <c:v>Canada</c:v>
                </c:pt>
              </c:strCache>
            </c:strRef>
          </c:cat>
          <c:val>
            <c:numRef>
              <c:f>Sheet1!$B$2:$B$11</c:f>
              <c:numCache>
                <c:formatCode>General</c:formatCode>
                <c:ptCount val="10"/>
                <c:pt idx="0">
                  <c:v>262</c:v>
                </c:pt>
                <c:pt idx="1">
                  <c:v>191</c:v>
                </c:pt>
                <c:pt idx="2">
                  <c:v>177</c:v>
                </c:pt>
                <c:pt idx="3">
                  <c:v>170</c:v>
                </c:pt>
                <c:pt idx="4">
                  <c:v>142</c:v>
                </c:pt>
                <c:pt idx="5">
                  <c:v>127</c:v>
                </c:pt>
                <c:pt idx="6">
                  <c:v>111</c:v>
                </c:pt>
                <c:pt idx="7">
                  <c:v>106</c:v>
                </c:pt>
                <c:pt idx="8">
                  <c:v>83</c:v>
                </c:pt>
                <c:pt idx="9">
                  <c:v>77</c:v>
                </c:pt>
              </c:numCache>
            </c:numRef>
          </c:val>
          <c:extLst>
            <c:ext xmlns:c16="http://schemas.microsoft.com/office/drawing/2014/chart" uri="{C3380CC4-5D6E-409C-BE32-E72D297353CC}">
              <c16:uniqueId val="{0000000A-E4CC-4C18-AD32-462851F86D70}"/>
            </c:ext>
          </c:extLst>
        </c:ser>
        <c:dLbls>
          <c:showLegendKey val="0"/>
          <c:showVal val="0"/>
          <c:showCatName val="0"/>
          <c:showSerName val="0"/>
          <c:showPercent val="0"/>
          <c:showBubbleSize val="0"/>
        </c:dLbls>
        <c:gapWidth val="80"/>
        <c:overlap val="-10"/>
        <c:axId val="683403776"/>
        <c:axId val="683237376"/>
      </c:barChart>
      <c:catAx>
        <c:axId val="683403776"/>
        <c:scaling>
          <c:orientation val="maxMin"/>
        </c:scaling>
        <c:delete val="0"/>
        <c:axPos val="l"/>
        <c:numFmt formatCode="General" sourceLinked="1"/>
        <c:majorTickMark val="none"/>
        <c:minorTickMark val="none"/>
        <c:tickLblPos val="low"/>
        <c:spPr>
          <a:ln w="9525">
            <a:noFill/>
          </a:ln>
        </c:spPr>
        <c:txPr>
          <a:bodyPr/>
          <a:lstStyle/>
          <a:p>
            <a:pPr>
              <a:defRPr sz="800" b="0" smtId="4294967295">
                <a:solidFill>
                  <a:schemeClr val="bg1"/>
                </a:solidFill>
                <a:latin typeface="Lato"/>
              </a:defRPr>
            </a:pPr>
            <a:endParaRPr lang="en-US"/>
          </a:p>
        </c:txPr>
        <c:crossAx val="683237376"/>
        <c:crosses val="autoZero"/>
        <c:auto val="0"/>
        <c:lblAlgn val="ctr"/>
        <c:lblOffset val="100"/>
        <c:noMultiLvlLbl val="0"/>
      </c:catAx>
      <c:valAx>
        <c:axId val="683237376"/>
        <c:scaling>
          <c:orientation val="minMax"/>
          <c:min val="0"/>
        </c:scaling>
        <c:delete val="1"/>
        <c:axPos val="t"/>
        <c:majorGridlines>
          <c:spPr>
            <a:ln>
              <a:noFill/>
              <a:prstDash val="dot"/>
            </a:ln>
          </c:spPr>
        </c:majorGridlines>
        <c:numFmt formatCode="General" sourceLinked="1"/>
        <c:majorTickMark val="none"/>
        <c:minorTickMark val="none"/>
        <c:tickLblPos val="nextTo"/>
        <c:crossAx val="683403776"/>
        <c:crosses val="autoZero"/>
        <c:crossBetween val="between"/>
      </c:valAx>
    </c:plotArea>
    <c:plotVisOnly val="1"/>
    <c:dispBlanksAs val="zero"/>
    <c:showDLblsOverMax val="1"/>
  </c:chart>
  <c:spPr>
    <a:ln w="9525"/>
  </c:spPr>
  <c:txPr>
    <a:bodyPr/>
    <a:lstStyle/>
    <a:p>
      <a:pPr>
        <a:defRPr sz="1800" smtId="4294967295"/>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DD95F9-6D01-48F6-B9EF-31298F30C7FB}" type="datetimeFigureOut">
              <a:rPr lang="en-US" smtClean="0"/>
              <a:t>6/25/2024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vi-VN" dirty="0"/>
              <a:t>Vươn Tầm Quốc Tế</a:t>
            </a:r>
            <a:r>
              <a:rPr lang="en-US" dirty="0"/>
              <a:t>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7888D-9691-48AB-AADF-D671F360BF3E}" type="slidenum">
              <a:rPr lang="en-US" smtClean="0"/>
              <a:t>‹#›</a:t>
            </a:fld>
            <a:endParaRPr lang="en-US"/>
          </a:p>
        </p:txBody>
      </p:sp>
    </p:spTree>
    <p:extLst>
      <p:ext uri="{BB962C8B-B14F-4D97-AF65-F5344CB8AC3E}">
        <p14:creationId xmlns:p14="http://schemas.microsoft.com/office/powerpoint/2010/main" val="423992702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6FF2A6-F14C-411E-B7E1-B8960C6E29F2}" type="datetimeFigureOut">
              <a:rPr lang="en-US" smtClean="0"/>
              <a:t>6/25/2024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vi-VN" dirty="0"/>
              <a:t>Vươn Tầm Quốc Tế</a:t>
            </a:r>
            <a:r>
              <a:rPr lang="en-US" dirty="0"/>
              <a:t>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66CA01-7CC8-48E9-84F4-8BC01C244BA1}" type="slidenum">
              <a:rPr lang="en-US" smtClean="0"/>
              <a:t>‹#›</a:t>
            </a:fld>
            <a:endParaRPr lang="en-US"/>
          </a:p>
        </p:txBody>
      </p:sp>
    </p:spTree>
    <p:extLst>
      <p:ext uri="{BB962C8B-B14F-4D97-AF65-F5344CB8AC3E}">
        <p14:creationId xmlns:p14="http://schemas.microsoft.com/office/powerpoint/2010/main" val="1713622535"/>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vi-VN" dirty="0"/>
              <a:t>Vươn Tầm Quốc Tế</a:t>
            </a:r>
            <a:r>
              <a:rPr lang="en-US" dirty="0"/>
              <a:t> </a:t>
            </a:r>
          </a:p>
        </p:txBody>
      </p:sp>
    </p:spTree>
    <p:extLst>
      <p:ext uri="{BB962C8B-B14F-4D97-AF65-F5344CB8AC3E}">
        <p14:creationId xmlns:p14="http://schemas.microsoft.com/office/powerpoint/2010/main" val="1852400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vi-VN" dirty="0"/>
              <a:t>Vươn Tầm Quốc Tế</a:t>
            </a:r>
            <a:r>
              <a:rPr lang="en-US" dirty="0"/>
              <a:t> </a:t>
            </a:r>
          </a:p>
        </p:txBody>
      </p:sp>
    </p:spTree>
    <p:extLst>
      <p:ext uri="{BB962C8B-B14F-4D97-AF65-F5344CB8AC3E}">
        <p14:creationId xmlns:p14="http://schemas.microsoft.com/office/powerpoint/2010/main" val="3707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vi-VN" dirty="0"/>
              <a:t>Vươn Tầm Quốc Tế</a:t>
            </a:r>
            <a:r>
              <a:rPr lang="en-US" dirty="0"/>
              <a:t> </a:t>
            </a:r>
          </a:p>
        </p:txBody>
      </p:sp>
    </p:spTree>
    <p:extLst>
      <p:ext uri="{BB962C8B-B14F-4D97-AF65-F5344CB8AC3E}">
        <p14:creationId xmlns:p14="http://schemas.microsoft.com/office/powerpoint/2010/main" val="3707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vi-VN" dirty="0"/>
              <a:t>Vươn Tầm Quốc Tế</a:t>
            </a:r>
            <a:r>
              <a:rPr lang="en-US" dirty="0"/>
              <a:t> </a:t>
            </a:r>
          </a:p>
        </p:txBody>
      </p:sp>
    </p:spTree>
    <p:extLst>
      <p:ext uri="{BB962C8B-B14F-4D97-AF65-F5344CB8AC3E}">
        <p14:creationId xmlns:p14="http://schemas.microsoft.com/office/powerpoint/2010/main" val="134540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3CC02B-5B33-4699-8EDF-FCD035CFC1AE}"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4141283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BC2E6-DB1D-43FF-BF5B-D1BB23CFD076}"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385130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7AEB2-D3E9-47FE-A5A5-3B4511C6F400}"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278409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1817A-43E5-4E0A-8A7E-0FF9AB89393E}"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59912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417E73-6A7F-44DB-A74B-C1FD21644442}"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148863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35D2F-64E9-4D4B-AB02-33EFFD9651B8}" type="datetime1">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276623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4D92D-6F7C-4C56-8736-09CDBE5D130B}" type="datetime1">
              <a:rPr lang="en-US" smtClean="0"/>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129218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D63594-F545-4AC5-BCFA-329767A96AC5}" type="datetime1">
              <a:rPr lang="en-US" smtClean="0"/>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108194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C8C8D-FC2B-4305-B90B-F5DACAADCDA9}" type="datetime1">
              <a:rPr lang="en-US" smtClean="0"/>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40523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C80014-2F6B-44D2-8C94-34BED2583834}" type="datetime1">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1976584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C6E356-39D2-4F08-B58F-4994E2922B43}" type="datetime1">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DB91-C19E-4282-9B6D-23D5E9385B7B}" type="slidenum">
              <a:rPr lang="en-US" smtClean="0"/>
              <a:t>‹#›</a:t>
            </a:fld>
            <a:endParaRPr lang="en-US"/>
          </a:p>
        </p:txBody>
      </p:sp>
    </p:spTree>
    <p:extLst>
      <p:ext uri="{BB962C8B-B14F-4D97-AF65-F5344CB8AC3E}">
        <p14:creationId xmlns:p14="http://schemas.microsoft.com/office/powerpoint/2010/main" val="224894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F25AA-D7E6-478C-BB88-F4059A6EF31F}" type="datetime1">
              <a:rPr lang="en-US" smtClean="0"/>
              <a:t>6/25/2024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5DB91-C19E-4282-9B6D-23D5E9385B7B}" type="slidenum">
              <a:rPr lang="en-US" smtClean="0"/>
              <a:t>‹#›</a:t>
            </a:fld>
            <a:endParaRPr lang="en-US"/>
          </a:p>
        </p:txBody>
      </p:sp>
    </p:spTree>
    <p:extLst>
      <p:ext uri="{BB962C8B-B14F-4D97-AF65-F5344CB8AC3E}">
        <p14:creationId xmlns:p14="http://schemas.microsoft.com/office/powerpoint/2010/main" val="2261494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8.jpeg"/><Relationship Id="rId7" Type="http://schemas.openxmlformats.org/officeDocument/2006/relationships/hyperlink" Target="http://www.statista.com/statistics/273090/worldwide-sales-of-organic-foods-since-1999/"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hyperlink" Target="http://www.statista.com/statistics/268763/organic-farming-area-worldwide-since-2000/" TargetMode="Externa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hyperlink" Target="http://www.statista.com/statistics/263077/per-capita-revenue-of-organic-foods-worldwide-since-2007/"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chart" Target="../charts/chart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eddy\Desktop\cove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13" r="3057"/>
          <a:stretch/>
        </p:blipFill>
        <p:spPr bwMode="auto">
          <a:xfrm>
            <a:off x="-1" y="0"/>
            <a:ext cx="11204813" cy="68763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965537"/>
            <a:ext cx="5410200" cy="984885"/>
          </a:xfrm>
          <a:prstGeom prst="rect">
            <a:avLst/>
          </a:prstGeom>
          <a:noFill/>
          <a:effectLst>
            <a:glow rad="63500">
              <a:schemeClr val="accent5">
                <a:satMod val="175000"/>
                <a:alpha val="40000"/>
              </a:schemeClr>
            </a:glow>
            <a:outerShdw blurRad="127000" dir="3900000" algn="tr" rotWithShape="0">
              <a:prstClr val="black"/>
            </a:outerShdw>
          </a:effectLst>
        </p:spPr>
        <p:txBody>
          <a:bodyPr wrap="square" rtlCol="0">
            <a:spAutoFit/>
          </a:bodyPr>
          <a:lstStyle/>
          <a:p>
            <a:r>
              <a:rPr lang="en-US" sz="3600" dirty="0">
                <a:solidFill>
                  <a:schemeClr val="bg1"/>
                </a:solidFill>
                <a:latin typeface="Lato"/>
                <a:cs typeface="Helvetica" pitchFamily="34" charset="0"/>
              </a:rPr>
              <a:t>Thanh Nga </a:t>
            </a:r>
            <a:r>
              <a:rPr lang="en-US" sz="3600" dirty="0" err="1">
                <a:solidFill>
                  <a:schemeClr val="bg1"/>
                </a:solidFill>
                <a:latin typeface="Lato"/>
                <a:cs typeface="Helvetica" pitchFamily="34" charset="0"/>
              </a:rPr>
              <a:t>Im</a:t>
            </a:r>
            <a:r>
              <a:rPr lang="en-US" sz="3600" dirty="0">
                <a:solidFill>
                  <a:schemeClr val="bg1"/>
                </a:solidFill>
                <a:latin typeface="Lato"/>
                <a:cs typeface="Helvetica" pitchFamily="34" charset="0"/>
              </a:rPr>
              <a:t>-Ex JSC</a:t>
            </a:r>
          </a:p>
          <a:p>
            <a:r>
              <a:rPr lang="en-US" sz="2200" i="1" dirty="0">
                <a:solidFill>
                  <a:schemeClr val="bg1"/>
                </a:solidFill>
                <a:latin typeface="Lato"/>
                <a:cs typeface="Arial" panose="020B0604020202020204" pitchFamily="34" charset="0"/>
              </a:rPr>
              <a:t>Grow Global - </a:t>
            </a:r>
            <a:r>
              <a:rPr lang="en-US" sz="2200" i="1" dirty="0" err="1">
                <a:solidFill>
                  <a:schemeClr val="bg1"/>
                </a:solidFill>
                <a:latin typeface="Lato"/>
                <a:cs typeface="Arial" panose="020B0604020202020204" pitchFamily="34" charset="0"/>
              </a:rPr>
              <a:t>Vươn</a:t>
            </a:r>
            <a:r>
              <a:rPr lang="en-US" sz="2200" i="1" dirty="0">
                <a:solidFill>
                  <a:schemeClr val="bg1"/>
                </a:solidFill>
                <a:latin typeface="Lato"/>
                <a:cs typeface="Arial" panose="020B0604020202020204" pitchFamily="34" charset="0"/>
              </a:rPr>
              <a:t> </a:t>
            </a:r>
            <a:r>
              <a:rPr lang="en-US" sz="2200" i="1" dirty="0" err="1">
                <a:solidFill>
                  <a:schemeClr val="bg1"/>
                </a:solidFill>
                <a:latin typeface="Lato"/>
                <a:cs typeface="Arial" panose="020B0604020202020204" pitchFamily="34" charset="0"/>
              </a:rPr>
              <a:t>Tầm</a:t>
            </a:r>
            <a:r>
              <a:rPr lang="en-US" sz="2200" i="1" dirty="0">
                <a:solidFill>
                  <a:schemeClr val="bg1"/>
                </a:solidFill>
                <a:latin typeface="Lato"/>
                <a:cs typeface="Arial" panose="020B0604020202020204" pitchFamily="34" charset="0"/>
              </a:rPr>
              <a:t> </a:t>
            </a:r>
            <a:r>
              <a:rPr lang="en-US" sz="2200" i="1" dirty="0" err="1">
                <a:solidFill>
                  <a:schemeClr val="bg1"/>
                </a:solidFill>
                <a:latin typeface="Lato"/>
                <a:cs typeface="Arial" panose="020B0604020202020204" pitchFamily="34" charset="0"/>
              </a:rPr>
              <a:t>Quốc</a:t>
            </a:r>
            <a:r>
              <a:rPr lang="en-US" sz="2200" i="1" dirty="0">
                <a:solidFill>
                  <a:schemeClr val="bg1"/>
                </a:solidFill>
                <a:latin typeface="Lato"/>
                <a:cs typeface="Arial" panose="020B0604020202020204" pitchFamily="34" charset="0"/>
              </a:rPr>
              <a:t> </a:t>
            </a:r>
            <a:r>
              <a:rPr lang="en-US" sz="2200" i="1" dirty="0" err="1">
                <a:solidFill>
                  <a:schemeClr val="bg1"/>
                </a:solidFill>
                <a:latin typeface="Lato"/>
                <a:cs typeface="Arial" panose="020B0604020202020204" pitchFamily="34" charset="0"/>
              </a:rPr>
              <a:t>Tế</a:t>
            </a:r>
            <a:endParaRPr lang="en-US" sz="2200" i="1" dirty="0">
              <a:solidFill>
                <a:schemeClr val="bg1"/>
              </a:solidFill>
              <a:latin typeface="Lato"/>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34732"/>
            <a:ext cx="3245335" cy="2187332"/>
          </a:xfrm>
          <a:prstGeom prst="rect">
            <a:avLst/>
          </a:prstGeom>
        </p:spPr>
      </p:pic>
      <p:sp>
        <p:nvSpPr>
          <p:cNvPr id="8" name="TextBox 7"/>
          <p:cNvSpPr txBox="1"/>
          <p:nvPr/>
        </p:nvSpPr>
        <p:spPr>
          <a:xfrm>
            <a:off x="533400" y="1510605"/>
            <a:ext cx="4114800" cy="1384995"/>
          </a:xfrm>
          <a:prstGeom prst="rect">
            <a:avLst/>
          </a:prstGeom>
          <a:noFill/>
          <a:effectLst>
            <a:outerShdw blurRad="88900" dir="5400000" algn="ctr" rotWithShape="0">
              <a:schemeClr val="bg1"/>
            </a:outerShdw>
          </a:effectLst>
        </p:spPr>
        <p:txBody>
          <a:bodyPr wrap="square" rtlCol="0">
            <a:spAutoFit/>
          </a:bodyPr>
          <a:lstStyle/>
          <a:p>
            <a:endParaRPr lang="en-US" sz="2800" dirty="0">
              <a:solidFill>
                <a:schemeClr val="tx1">
                  <a:lumMod val="65000"/>
                  <a:lumOff val="35000"/>
                </a:schemeClr>
              </a:solidFill>
              <a:latin typeface="Lato"/>
              <a:cs typeface="Arial" panose="020B0604020202020204" pitchFamily="34" charset="0"/>
            </a:endParaRPr>
          </a:p>
          <a:p>
            <a:r>
              <a:rPr lang="en-US" sz="2800" dirty="0" err="1">
                <a:solidFill>
                  <a:schemeClr val="tx1">
                    <a:lumMod val="65000"/>
                    <a:lumOff val="35000"/>
                  </a:schemeClr>
                </a:solidFill>
                <a:latin typeface="Lato"/>
                <a:cs typeface="Arial" panose="020B0604020202020204" pitchFamily="34" charset="0"/>
              </a:rPr>
              <a:t>Giới</a:t>
            </a:r>
            <a:r>
              <a:rPr lang="en-US" sz="2800" dirty="0">
                <a:solidFill>
                  <a:schemeClr val="tx1">
                    <a:lumMod val="65000"/>
                    <a:lumOff val="35000"/>
                  </a:schemeClr>
                </a:solidFill>
                <a:latin typeface="Lato"/>
                <a:cs typeface="Arial" panose="020B0604020202020204" pitchFamily="34" charset="0"/>
              </a:rPr>
              <a:t> </a:t>
            </a:r>
            <a:r>
              <a:rPr lang="en-US" sz="2800" dirty="0" err="1">
                <a:solidFill>
                  <a:schemeClr val="tx1">
                    <a:lumMod val="65000"/>
                    <a:lumOff val="35000"/>
                  </a:schemeClr>
                </a:solidFill>
                <a:latin typeface="Lato"/>
                <a:cs typeface="Arial" panose="020B0604020202020204" pitchFamily="34" charset="0"/>
              </a:rPr>
              <a:t>Thiệu</a:t>
            </a:r>
            <a:r>
              <a:rPr lang="en-US" sz="2800" dirty="0">
                <a:solidFill>
                  <a:schemeClr val="tx1">
                    <a:lumMod val="65000"/>
                    <a:lumOff val="35000"/>
                  </a:schemeClr>
                </a:solidFill>
                <a:latin typeface="Lato"/>
                <a:cs typeface="Arial" panose="020B0604020202020204" pitchFamily="34" charset="0"/>
              </a:rPr>
              <a:t> </a:t>
            </a:r>
            <a:r>
              <a:rPr lang="en-US" sz="2800" dirty="0" err="1">
                <a:solidFill>
                  <a:schemeClr val="tx1">
                    <a:lumMod val="65000"/>
                    <a:lumOff val="35000"/>
                  </a:schemeClr>
                </a:solidFill>
                <a:latin typeface="Lato"/>
                <a:cs typeface="Arial" panose="020B0604020202020204" pitchFamily="34" charset="0"/>
              </a:rPr>
              <a:t>Công</a:t>
            </a:r>
            <a:r>
              <a:rPr lang="en-US" sz="2800" dirty="0">
                <a:solidFill>
                  <a:schemeClr val="tx1">
                    <a:lumMod val="65000"/>
                    <a:lumOff val="35000"/>
                  </a:schemeClr>
                </a:solidFill>
                <a:latin typeface="Lato"/>
                <a:cs typeface="Arial" panose="020B0604020202020204" pitchFamily="34" charset="0"/>
              </a:rPr>
              <a:t> Ty </a:t>
            </a:r>
          </a:p>
          <a:p>
            <a:endParaRPr lang="en-US" sz="2800" dirty="0">
              <a:latin typeface="Lato"/>
            </a:endParaRPr>
          </a:p>
        </p:txBody>
      </p:sp>
    </p:spTree>
    <p:extLst>
      <p:ext uri="{BB962C8B-B14F-4D97-AF65-F5344CB8AC3E}">
        <p14:creationId xmlns:p14="http://schemas.microsoft.com/office/powerpoint/2010/main" val="4192958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10</a:t>
            </a:r>
          </a:p>
        </p:txBody>
      </p:sp>
      <p:sp>
        <p:nvSpPr>
          <p:cNvPr id="7" name="Rectangle 6"/>
          <p:cNvSpPr/>
          <p:nvPr/>
        </p:nvSpPr>
        <p:spPr>
          <a:xfrm>
            <a:off x="838200" y="228600"/>
            <a:ext cx="8305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Hướng</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Dẫn</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Sử</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Dụng</a:t>
            </a:r>
            <a:r>
              <a:rPr lang="en-US" sz="3000" b="1" dirty="0">
                <a:solidFill>
                  <a:srgbClr val="52AF0D"/>
                </a:solidFill>
                <a:latin typeface="Lato"/>
              </a:rPr>
              <a:t> </a:t>
            </a:r>
            <a:r>
              <a:rPr lang="en-US" sz="3000" b="1" dirty="0" err="1">
                <a:solidFill>
                  <a:srgbClr val="52AF0D"/>
                </a:solidFill>
                <a:latin typeface="Lato"/>
              </a:rPr>
              <a:t>Phân</a:t>
            </a:r>
            <a:r>
              <a:rPr lang="en-US" sz="3000" b="1" dirty="0">
                <a:solidFill>
                  <a:srgbClr val="52AF0D"/>
                </a:solidFill>
                <a:latin typeface="Lato"/>
              </a:rPr>
              <a:t> </a:t>
            </a:r>
            <a:r>
              <a:rPr lang="en-US" sz="3000" b="1" dirty="0" err="1">
                <a:solidFill>
                  <a:srgbClr val="52AF0D"/>
                </a:solidFill>
                <a:latin typeface="Lato"/>
              </a:rPr>
              <a:t>Drammatic</a:t>
            </a:r>
            <a:endParaRPr lang="en-US" sz="3000" b="1" dirty="0">
              <a:solidFill>
                <a:srgbClr val="52AF0D"/>
              </a:solidFill>
              <a:latin typeface="Lato"/>
            </a:endParaRPr>
          </a:p>
        </p:txBody>
      </p:sp>
      <p:cxnSp>
        <p:nvCxnSpPr>
          <p:cNvPr id="9" name="Straight Connector 8"/>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741" y="5732235"/>
            <a:ext cx="1844607" cy="1243252"/>
          </a:xfrm>
          <a:prstGeom prst="rect">
            <a:avLst/>
          </a:prstGeom>
        </p:spPr>
      </p:pic>
      <p:sp>
        <p:nvSpPr>
          <p:cNvPr id="57" name="Text12"/>
          <p:cNvSpPr>
            <a:spLocks noChangeArrowheads="1"/>
          </p:cNvSpPr>
          <p:nvPr/>
        </p:nvSpPr>
        <p:spPr bwMode="auto">
          <a:xfrm>
            <a:off x="990600" y="1295400"/>
            <a:ext cx="1843836" cy="222369"/>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en-US" altLang="de-DE" sz="1700" b="1">
                <a:solidFill>
                  <a:schemeClr val="tx1">
                    <a:lumMod val="75000"/>
                    <a:lumOff val="25000"/>
                  </a:schemeClr>
                </a:solidFill>
                <a:latin typeface="Lato" panose="020B0604020202020204" charset="0"/>
              </a:rPr>
              <a:t>Su hào</a:t>
            </a:r>
            <a:endParaRPr lang="en-US" altLang="de-DE" sz="1700" b="1" dirty="0">
              <a:solidFill>
                <a:schemeClr val="tx1">
                  <a:lumMod val="75000"/>
                  <a:lumOff val="25000"/>
                </a:schemeClr>
              </a:solidFill>
              <a:latin typeface="Lato" panose="020B0604020202020204" charset="0"/>
            </a:endParaRPr>
          </a:p>
        </p:txBody>
      </p:sp>
      <p:sp>
        <p:nvSpPr>
          <p:cNvPr id="65" name="Rectangle 64"/>
          <p:cNvSpPr>
            <a:spLocks/>
          </p:cNvSpPr>
          <p:nvPr/>
        </p:nvSpPr>
        <p:spPr>
          <a:xfrm>
            <a:off x="2204879" y="1360109"/>
            <a:ext cx="629558" cy="107345"/>
          </a:xfrm>
          <a:prstGeom prst="rect">
            <a:avLst/>
          </a:prstGeom>
          <a:solidFill>
            <a:srgbClr val="92D05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69" name="Rectangle 68"/>
          <p:cNvSpPr>
            <a:spLocks/>
          </p:cNvSpPr>
          <p:nvPr/>
        </p:nvSpPr>
        <p:spPr>
          <a:xfrm>
            <a:off x="990600" y="2983406"/>
            <a:ext cx="1843836" cy="130303"/>
          </a:xfrm>
          <a:prstGeom prst="rect">
            <a:avLst/>
          </a:prstGeom>
          <a:solidFill>
            <a:schemeClr val="accent2">
              <a:lumMod val="20000"/>
              <a:lumOff val="80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3" name="Text12"/>
          <p:cNvSpPr>
            <a:spLocks noChangeArrowheads="1"/>
          </p:cNvSpPr>
          <p:nvPr/>
        </p:nvSpPr>
        <p:spPr bwMode="auto">
          <a:xfrm>
            <a:off x="990600" y="3215651"/>
            <a:ext cx="1843836" cy="392415"/>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it-IT" sz="1500" noProof="1">
                <a:solidFill>
                  <a:schemeClr val="tx1">
                    <a:lumMod val="75000"/>
                    <a:lumOff val="25000"/>
                  </a:schemeClr>
                </a:solidFill>
                <a:latin typeface="Lato" panose="020B0604020202020204" charset="0"/>
              </a:rPr>
              <a:t>23-96 lít/ha/vụ chia làm 4 lần</a:t>
            </a:r>
          </a:p>
        </p:txBody>
      </p:sp>
      <p:sp>
        <p:nvSpPr>
          <p:cNvPr id="76" name="RBContent59"/>
          <p:cNvSpPr txBox="1">
            <a:spLocks/>
          </p:cNvSpPr>
          <p:nvPr/>
        </p:nvSpPr>
        <p:spPr>
          <a:xfrm>
            <a:off x="990600" y="3752788"/>
            <a:ext cx="1843836" cy="609398"/>
          </a:xfrm>
          <a:prstGeom prst="rect">
            <a:avLst/>
          </a:prstGeom>
          <a:noFill/>
          <a:ln w="9525">
            <a:noFill/>
          </a:ln>
        </p:spPr>
        <p:txBody>
          <a:bodyPr vert="horz" wrap="square" lIns="0" tIns="0" rIns="0" bIns="0" rtlCol="0" anchor="t">
            <a:spAutoFit/>
          </a:bodyPr>
          <a:lstStyle/>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7-10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14-18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21-25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28-30 ngày sau trồng</a:t>
            </a:r>
          </a:p>
        </p:txBody>
      </p:sp>
      <p:pic>
        <p:nvPicPr>
          <p:cNvPr id="85" name="Google Shape;59;p13"/>
          <p:cNvPicPr preferRelativeResize="0"/>
          <p:nvPr/>
        </p:nvPicPr>
        <p:blipFill rotWithShape="1">
          <a:blip r:embed="rId3">
            <a:alphaModFix/>
          </a:blip>
          <a:srcRect l="10079" t="13592" r="14652" b="7732"/>
          <a:stretch/>
        </p:blipFill>
        <p:spPr>
          <a:xfrm>
            <a:off x="990600" y="1593969"/>
            <a:ext cx="1841938" cy="1302886"/>
          </a:xfrm>
          <a:prstGeom prst="rect">
            <a:avLst/>
          </a:prstGeom>
          <a:noFill/>
          <a:ln>
            <a:noFill/>
          </a:ln>
        </p:spPr>
      </p:pic>
      <p:sp>
        <p:nvSpPr>
          <p:cNvPr id="58" name="Text12"/>
          <p:cNvSpPr>
            <a:spLocks noChangeArrowheads="1"/>
          </p:cNvSpPr>
          <p:nvPr/>
        </p:nvSpPr>
        <p:spPr bwMode="auto">
          <a:xfrm>
            <a:off x="3924300" y="1295400"/>
            <a:ext cx="1843836" cy="222369"/>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en-US" altLang="de-DE" sz="1700" b="1">
                <a:solidFill>
                  <a:schemeClr val="tx1">
                    <a:lumMod val="75000"/>
                    <a:lumOff val="25000"/>
                  </a:schemeClr>
                </a:solidFill>
                <a:latin typeface="Lato" panose="020B0604020202020204" charset="0"/>
              </a:rPr>
              <a:t>Súp lơ</a:t>
            </a:r>
            <a:endParaRPr lang="en-US" altLang="de-DE" sz="1700" b="1" dirty="0">
              <a:solidFill>
                <a:schemeClr val="tx1">
                  <a:lumMod val="75000"/>
                  <a:lumOff val="25000"/>
                </a:schemeClr>
              </a:solidFill>
              <a:latin typeface="Lato" panose="020B0604020202020204" charset="0"/>
            </a:endParaRPr>
          </a:p>
        </p:txBody>
      </p:sp>
      <p:sp>
        <p:nvSpPr>
          <p:cNvPr id="66" name="Rectangle 65"/>
          <p:cNvSpPr>
            <a:spLocks/>
          </p:cNvSpPr>
          <p:nvPr/>
        </p:nvSpPr>
        <p:spPr>
          <a:xfrm>
            <a:off x="5138579" y="1360109"/>
            <a:ext cx="629558" cy="107345"/>
          </a:xfrm>
          <a:prstGeom prst="rect">
            <a:avLst/>
          </a:prstGeom>
          <a:solidFill>
            <a:srgbClr val="92D05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0" name="Rectangle 69"/>
          <p:cNvSpPr>
            <a:spLocks/>
          </p:cNvSpPr>
          <p:nvPr/>
        </p:nvSpPr>
        <p:spPr>
          <a:xfrm>
            <a:off x="3924300" y="2983406"/>
            <a:ext cx="1843836" cy="130303"/>
          </a:xfrm>
          <a:prstGeom prst="rect">
            <a:avLst/>
          </a:prstGeom>
          <a:solidFill>
            <a:schemeClr val="accent2">
              <a:lumMod val="20000"/>
              <a:lumOff val="80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4" name="Text12"/>
          <p:cNvSpPr>
            <a:spLocks noChangeArrowheads="1"/>
          </p:cNvSpPr>
          <p:nvPr/>
        </p:nvSpPr>
        <p:spPr bwMode="auto">
          <a:xfrm>
            <a:off x="3924300" y="3215651"/>
            <a:ext cx="1843836" cy="392415"/>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it-IT" sz="1500" noProof="1">
                <a:solidFill>
                  <a:schemeClr val="tx1">
                    <a:lumMod val="75000"/>
                    <a:lumOff val="25000"/>
                  </a:schemeClr>
                </a:solidFill>
                <a:latin typeface="Lato" panose="020B0604020202020204" charset="0"/>
              </a:rPr>
              <a:t>23-96 lít/ha/vụ chia làm 4 lần</a:t>
            </a:r>
          </a:p>
        </p:txBody>
      </p:sp>
      <p:sp>
        <p:nvSpPr>
          <p:cNvPr id="79" name="RBContent59"/>
          <p:cNvSpPr txBox="1">
            <a:spLocks/>
          </p:cNvSpPr>
          <p:nvPr/>
        </p:nvSpPr>
        <p:spPr>
          <a:xfrm>
            <a:off x="3924299" y="3752788"/>
            <a:ext cx="1843838" cy="609398"/>
          </a:xfrm>
          <a:prstGeom prst="rect">
            <a:avLst/>
          </a:prstGeom>
          <a:noFill/>
          <a:ln w="9525">
            <a:noFill/>
          </a:ln>
        </p:spPr>
        <p:txBody>
          <a:bodyPr vert="horz" wrap="square" lIns="0" tIns="0" rIns="0" bIns="0" rtlCol="0" anchor="t">
            <a:spAutoFit/>
          </a:bodyPr>
          <a:lstStyle/>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10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21-25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28-30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35-40 ngày sau trồng</a:t>
            </a:r>
          </a:p>
        </p:txBody>
      </p:sp>
      <p:pic>
        <p:nvPicPr>
          <p:cNvPr id="86" name="Google Shape;60;p13"/>
          <p:cNvPicPr preferRelativeResize="0"/>
          <p:nvPr/>
        </p:nvPicPr>
        <p:blipFill rotWithShape="1">
          <a:blip r:embed="rId4">
            <a:alphaModFix/>
          </a:blip>
          <a:srcRect t="16001" b="7434"/>
          <a:stretch/>
        </p:blipFill>
        <p:spPr>
          <a:xfrm>
            <a:off x="3924299" y="1593969"/>
            <a:ext cx="1837944" cy="1302886"/>
          </a:xfrm>
          <a:prstGeom prst="rect">
            <a:avLst/>
          </a:prstGeom>
          <a:noFill/>
          <a:ln>
            <a:noFill/>
          </a:ln>
        </p:spPr>
      </p:pic>
      <p:sp>
        <p:nvSpPr>
          <p:cNvPr id="59" name="Text12"/>
          <p:cNvSpPr>
            <a:spLocks noChangeArrowheads="1"/>
          </p:cNvSpPr>
          <p:nvPr/>
        </p:nvSpPr>
        <p:spPr bwMode="auto">
          <a:xfrm>
            <a:off x="6858000" y="1295400"/>
            <a:ext cx="1843836" cy="222369"/>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en-US" altLang="de-DE" sz="1700" b="1">
                <a:solidFill>
                  <a:schemeClr val="tx1">
                    <a:lumMod val="75000"/>
                    <a:lumOff val="25000"/>
                  </a:schemeClr>
                </a:solidFill>
                <a:latin typeface="Lato" panose="020B0604020202020204" charset="0"/>
              </a:rPr>
              <a:t>Bắp cải</a:t>
            </a:r>
            <a:endParaRPr lang="en-US" altLang="de-DE" sz="1700" b="1" dirty="0">
              <a:solidFill>
                <a:schemeClr val="tx1">
                  <a:lumMod val="75000"/>
                  <a:lumOff val="25000"/>
                </a:schemeClr>
              </a:solidFill>
              <a:latin typeface="Lato" panose="020B0604020202020204" charset="0"/>
            </a:endParaRPr>
          </a:p>
        </p:txBody>
      </p:sp>
      <p:sp>
        <p:nvSpPr>
          <p:cNvPr id="67" name="Rectangle 66"/>
          <p:cNvSpPr>
            <a:spLocks/>
          </p:cNvSpPr>
          <p:nvPr/>
        </p:nvSpPr>
        <p:spPr>
          <a:xfrm>
            <a:off x="8072278" y="1360109"/>
            <a:ext cx="629558" cy="107345"/>
          </a:xfrm>
          <a:prstGeom prst="rect">
            <a:avLst/>
          </a:prstGeom>
          <a:solidFill>
            <a:srgbClr val="92D05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1" name="Rectangle 70"/>
          <p:cNvSpPr>
            <a:spLocks/>
          </p:cNvSpPr>
          <p:nvPr/>
        </p:nvSpPr>
        <p:spPr>
          <a:xfrm>
            <a:off x="6858001" y="2983406"/>
            <a:ext cx="1843836" cy="130303"/>
          </a:xfrm>
          <a:prstGeom prst="rect">
            <a:avLst/>
          </a:prstGeom>
          <a:solidFill>
            <a:schemeClr val="accent2">
              <a:lumMod val="20000"/>
              <a:lumOff val="80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5" name="Text12"/>
          <p:cNvSpPr>
            <a:spLocks noChangeArrowheads="1"/>
          </p:cNvSpPr>
          <p:nvPr/>
        </p:nvSpPr>
        <p:spPr bwMode="auto">
          <a:xfrm>
            <a:off x="6858001" y="3215651"/>
            <a:ext cx="1843836" cy="392415"/>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it-IT" sz="1500" noProof="1">
                <a:solidFill>
                  <a:schemeClr val="tx1">
                    <a:lumMod val="75000"/>
                    <a:lumOff val="25000"/>
                  </a:schemeClr>
                </a:solidFill>
                <a:latin typeface="Lato" panose="020B0604020202020204" charset="0"/>
              </a:rPr>
              <a:t>23-96 lít/ha/vụ chia làm 4 lần</a:t>
            </a:r>
          </a:p>
        </p:txBody>
      </p:sp>
      <p:sp>
        <p:nvSpPr>
          <p:cNvPr id="78" name="RBContent59"/>
          <p:cNvSpPr txBox="1">
            <a:spLocks/>
          </p:cNvSpPr>
          <p:nvPr/>
        </p:nvSpPr>
        <p:spPr>
          <a:xfrm>
            <a:off x="6858000" y="3752788"/>
            <a:ext cx="1843838" cy="609398"/>
          </a:xfrm>
          <a:prstGeom prst="rect">
            <a:avLst/>
          </a:prstGeom>
          <a:noFill/>
          <a:ln w="9525">
            <a:noFill/>
          </a:ln>
        </p:spPr>
        <p:txBody>
          <a:bodyPr vert="horz" wrap="square" lIns="0" tIns="0" rIns="0" bIns="0" rtlCol="0" anchor="t">
            <a:spAutoFit/>
          </a:bodyPr>
          <a:lstStyle/>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15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23-25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30-35 ngày sau trồng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40-45 ngày sau trồng</a:t>
            </a:r>
          </a:p>
        </p:txBody>
      </p:sp>
      <p:pic>
        <p:nvPicPr>
          <p:cNvPr id="87" name="Google Shape;63;p13"/>
          <p:cNvPicPr preferRelativeResize="0"/>
          <p:nvPr/>
        </p:nvPicPr>
        <p:blipFill>
          <a:blip r:embed="rId5">
            <a:alphaModFix/>
          </a:blip>
          <a:stretch>
            <a:fillRect/>
          </a:stretch>
        </p:blipFill>
        <p:spPr>
          <a:xfrm>
            <a:off x="6863894" y="1593969"/>
            <a:ext cx="1837944" cy="1307592"/>
          </a:xfrm>
          <a:prstGeom prst="rect">
            <a:avLst/>
          </a:prstGeom>
          <a:noFill/>
          <a:ln>
            <a:noFill/>
          </a:ln>
        </p:spPr>
      </p:pic>
      <p:sp>
        <p:nvSpPr>
          <p:cNvPr id="90" name="Google Shape;69;p13"/>
          <p:cNvSpPr txBox="1"/>
          <p:nvPr/>
        </p:nvSpPr>
        <p:spPr>
          <a:xfrm>
            <a:off x="914400" y="4764599"/>
            <a:ext cx="3352800" cy="2474401"/>
          </a:xfrm>
          <a:prstGeom prst="rect">
            <a:avLst/>
          </a:prstGeom>
          <a:noFill/>
          <a:ln>
            <a:noFill/>
          </a:ln>
        </p:spPr>
        <p:txBody>
          <a:bodyPr spcFirstLastPara="1" wrap="square" lIns="91425" tIns="91425" rIns="91425" bIns="91425" anchor="t" anchorCtr="0">
            <a:noAutofit/>
          </a:bodyPr>
          <a:lstStyle/>
          <a:p>
            <a:pPr marL="285750" lvl="0" indent="-304800" algn="l" rtl="0">
              <a:lnSpc>
                <a:spcPct val="115000"/>
              </a:lnSpc>
              <a:spcBef>
                <a:spcPts val="0"/>
              </a:spcBef>
              <a:spcAft>
                <a:spcPts val="0"/>
              </a:spcAft>
              <a:buSzPts val="1200"/>
              <a:buFont typeface="Wingdings" panose="05000000000000000000" pitchFamily="2" charset="2"/>
              <a:buChar char="ü"/>
            </a:pPr>
            <a:r>
              <a:rPr lang="en" sz="1100">
                <a:solidFill>
                  <a:schemeClr val="tx1">
                    <a:lumMod val="75000"/>
                    <a:lumOff val="25000"/>
                  </a:schemeClr>
                </a:solidFill>
                <a:latin typeface="Lato" panose="020B0604020202020204" charset="0"/>
                <a:ea typeface="Roboto"/>
                <a:cs typeface="Roboto"/>
                <a:sym typeface="Roboto"/>
              </a:rPr>
              <a:t>Khuấy kỹ trước khi sử dụng</a:t>
            </a:r>
          </a:p>
          <a:p>
            <a:pPr marL="285750" lvl="0" indent="-304800">
              <a:lnSpc>
                <a:spcPct val="115000"/>
              </a:lnSpc>
              <a:buSzPts val="1200"/>
              <a:buFont typeface="Wingdings" panose="05000000000000000000" pitchFamily="2" charset="2"/>
              <a:buChar char="ü"/>
            </a:pPr>
            <a:r>
              <a:rPr lang="vi-VN" sz="1100">
                <a:solidFill>
                  <a:schemeClr val="tx1">
                    <a:lumMod val="75000"/>
                    <a:lumOff val="25000"/>
                  </a:schemeClr>
                </a:solidFill>
                <a:latin typeface="Lato" panose="020B0604020202020204" charset="0"/>
                <a:ea typeface="Roboto"/>
                <a:cs typeface="Roboto"/>
                <a:sym typeface="Roboto"/>
              </a:rPr>
              <a:t>pha 1 lít phân bón với 25-50 lít nước</a:t>
            </a:r>
            <a:endParaRPr sz="1100">
              <a:solidFill>
                <a:schemeClr val="tx1">
                  <a:lumMod val="75000"/>
                  <a:lumOff val="25000"/>
                </a:schemeClr>
              </a:solidFill>
              <a:latin typeface="Lato" panose="020B0604020202020204" charset="0"/>
              <a:ea typeface="Roboto"/>
              <a:cs typeface="Roboto"/>
              <a:sym typeface="Roboto"/>
            </a:endParaRPr>
          </a:p>
          <a:p>
            <a:pPr marL="285750" lvl="0" indent="-304800" algn="l" rtl="0">
              <a:lnSpc>
                <a:spcPct val="115000"/>
              </a:lnSpc>
              <a:spcBef>
                <a:spcPts val="0"/>
              </a:spcBef>
              <a:spcAft>
                <a:spcPts val="0"/>
              </a:spcAft>
              <a:buSzPts val="1200"/>
              <a:buFont typeface="Wingdings" panose="05000000000000000000" pitchFamily="2" charset="2"/>
              <a:buChar char="ü"/>
            </a:pPr>
            <a:r>
              <a:rPr lang="en" sz="1100">
                <a:solidFill>
                  <a:schemeClr val="tx1">
                    <a:lumMod val="75000"/>
                    <a:lumOff val="25000"/>
                  </a:schemeClr>
                </a:solidFill>
                <a:latin typeface="Lato" panose="020B0604020202020204" charset="0"/>
                <a:ea typeface="Roboto"/>
                <a:cs typeface="Roboto"/>
                <a:sym typeface="Roboto"/>
              </a:rPr>
              <a:t>Không bảo quản phân đã pha</a:t>
            </a:r>
            <a:endParaRPr sz="1100">
              <a:solidFill>
                <a:schemeClr val="tx1">
                  <a:lumMod val="75000"/>
                  <a:lumOff val="25000"/>
                </a:schemeClr>
              </a:solidFill>
              <a:latin typeface="Lato" panose="020B0604020202020204" charset="0"/>
              <a:ea typeface="Roboto"/>
              <a:cs typeface="Roboto"/>
              <a:sym typeface="Roboto"/>
            </a:endParaRPr>
          </a:p>
          <a:p>
            <a:pPr marL="285750" lvl="0" indent="-304800" algn="l" rtl="0">
              <a:lnSpc>
                <a:spcPct val="115000"/>
              </a:lnSpc>
              <a:spcBef>
                <a:spcPts val="0"/>
              </a:spcBef>
              <a:spcAft>
                <a:spcPts val="0"/>
              </a:spcAft>
              <a:buSzPts val="1200"/>
              <a:buFont typeface="Wingdings" panose="05000000000000000000" pitchFamily="2" charset="2"/>
              <a:buChar char="ü"/>
            </a:pPr>
            <a:r>
              <a:rPr lang="en" sz="1100">
                <a:solidFill>
                  <a:schemeClr val="tx1">
                    <a:lumMod val="75000"/>
                    <a:lumOff val="25000"/>
                  </a:schemeClr>
                </a:solidFill>
                <a:latin typeface="Lato" panose="020B0604020202020204" charset="0"/>
                <a:ea typeface="Roboto"/>
                <a:cs typeface="Roboto"/>
                <a:sym typeface="Roboto"/>
              </a:rPr>
              <a:t>Để đảm bảo hiệu quả nhất, bón phân vào thời điểm không mưa và ít gió</a:t>
            </a:r>
            <a:endParaRPr sz="1100">
              <a:solidFill>
                <a:schemeClr val="tx1">
                  <a:lumMod val="75000"/>
                  <a:lumOff val="25000"/>
                </a:schemeClr>
              </a:solidFill>
              <a:latin typeface="Lato" panose="020B0604020202020204" charset="0"/>
              <a:ea typeface="Roboto"/>
              <a:cs typeface="Roboto"/>
              <a:sym typeface="Roboto"/>
            </a:endParaRPr>
          </a:p>
        </p:txBody>
      </p:sp>
      <p:sp>
        <p:nvSpPr>
          <p:cNvPr id="91" name="RbLeanShape Left U-Shape 2"/>
          <p:cNvSpPr/>
          <p:nvPr/>
        </p:nvSpPr>
        <p:spPr>
          <a:xfrm rot="16200000">
            <a:off x="4161902" y="1324499"/>
            <a:ext cx="1353598" cy="8001002"/>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9525">
            <a:solidFill>
              <a:srgbClr val="52AF0D"/>
            </a:solidFill>
          </a:ln>
          <a:effectLst/>
        </p:spPr>
        <p:style>
          <a:lnRef idx="1">
            <a:schemeClr val="accent1"/>
          </a:lnRef>
          <a:fillRef idx="0">
            <a:schemeClr val="accent1"/>
          </a:fillRef>
          <a:effectRef idx="0">
            <a:schemeClr val="accent1"/>
          </a:effectRef>
          <a:fontRef idx="minor">
            <a:schemeClr val="tx1"/>
          </a:fontRef>
        </p:style>
        <p:txBody>
          <a:bodyPr lIns="0" tIns="90000" rIns="0" bIns="0" rtlCol="0" anchor="t"/>
          <a:lstStyle/>
          <a:p>
            <a:pPr fontAlgn="ctr"/>
            <a:endParaRPr lang="en-US" dirty="0">
              <a:solidFill>
                <a:schemeClr val="tx1">
                  <a:lumMod val="75000"/>
                  <a:lumOff val="25000"/>
                </a:schemeClr>
              </a:solidFill>
            </a:endParaRPr>
          </a:p>
        </p:txBody>
      </p:sp>
      <p:sp>
        <p:nvSpPr>
          <p:cNvPr id="10" name="Rectangle 9"/>
          <p:cNvSpPr/>
          <p:nvPr/>
        </p:nvSpPr>
        <p:spPr>
          <a:xfrm>
            <a:off x="4991099" y="4764599"/>
            <a:ext cx="3609519" cy="1455014"/>
          </a:xfrm>
          <a:prstGeom prst="rect">
            <a:avLst/>
          </a:prstGeom>
        </p:spPr>
        <p:txBody>
          <a:bodyPr wrap="square">
            <a:spAutoFit/>
          </a:bodyPr>
          <a:lstStyle/>
          <a:p>
            <a:pPr marL="285750" lvl="0" indent="-304800">
              <a:lnSpc>
                <a:spcPct val="115000"/>
              </a:lnSpc>
              <a:buSzPts val="1200"/>
              <a:buFont typeface="Wingdings" panose="05000000000000000000" pitchFamily="2" charset="2"/>
              <a:buChar char="ü"/>
            </a:pPr>
            <a:r>
              <a:rPr lang="vi-VN" sz="1100">
                <a:solidFill>
                  <a:schemeClr val="tx1">
                    <a:lumMod val="75000"/>
                    <a:lumOff val="25000"/>
                  </a:schemeClr>
                </a:solidFill>
                <a:latin typeface="Lato" panose="020B0604020202020204" charset="0"/>
                <a:ea typeface="Roboto"/>
                <a:cs typeface="Roboto"/>
                <a:sym typeface="Roboto"/>
              </a:rPr>
              <a:t>Bón cho lá tốt nhất vào sáng sớm và về chiều</a:t>
            </a:r>
          </a:p>
          <a:p>
            <a:pPr marL="285750" lvl="0" indent="-304800">
              <a:lnSpc>
                <a:spcPct val="115000"/>
              </a:lnSpc>
              <a:buSzPts val="1200"/>
              <a:buFont typeface="Wingdings" panose="05000000000000000000" pitchFamily="2" charset="2"/>
              <a:buChar char="ü"/>
            </a:pPr>
            <a:r>
              <a:rPr lang="vi-VN" sz="1100">
                <a:solidFill>
                  <a:schemeClr val="tx1">
                    <a:lumMod val="75000"/>
                    <a:lumOff val="25000"/>
                  </a:schemeClr>
                </a:solidFill>
                <a:latin typeface="Lato" panose="020B0604020202020204" charset="0"/>
                <a:ea typeface="Roboto"/>
                <a:cs typeface="Roboto"/>
                <a:sym typeface="Roboto"/>
              </a:rPr>
              <a:t>Bón ít phân nhưng chia nhiều lần tốt hơn là bón nhiều phân nhưng chia ít lần</a:t>
            </a:r>
          </a:p>
          <a:p>
            <a:pPr marL="285750" lvl="0" indent="-304800">
              <a:lnSpc>
                <a:spcPct val="115000"/>
              </a:lnSpc>
              <a:buSzPts val="1200"/>
              <a:buFont typeface="Wingdings" panose="05000000000000000000" pitchFamily="2" charset="2"/>
              <a:buChar char="ü"/>
            </a:pPr>
            <a:r>
              <a:rPr lang="vi-VN" sz="1100">
                <a:solidFill>
                  <a:schemeClr val="tx1">
                    <a:lumMod val="75000"/>
                    <a:lumOff val="25000"/>
                  </a:schemeClr>
                </a:solidFill>
                <a:latin typeface="Lato" panose="020B0604020202020204" charset="0"/>
                <a:ea typeface="Roboto"/>
                <a:cs typeface="Roboto"/>
                <a:sym typeface="Roboto"/>
              </a:rPr>
              <a:t>Sản phẩm phân hữu cơ Drammatic có thể tương thích với hầu hết các sản phẩm phun lá khác (kiểm tra đơn giản trước để xác nhận tính tương thích)</a:t>
            </a:r>
            <a:endParaRPr lang="vi-VN" sz="1100" b="1">
              <a:solidFill>
                <a:schemeClr val="tx1">
                  <a:lumMod val="75000"/>
                  <a:lumOff val="25000"/>
                </a:schemeClr>
              </a:solidFill>
              <a:latin typeface="Lato" panose="020B0604020202020204" charset="0"/>
              <a:ea typeface="Roboto"/>
              <a:cs typeface="Roboto"/>
              <a:sym typeface="Roboto"/>
            </a:endParaRPr>
          </a:p>
        </p:txBody>
      </p:sp>
      <p:sp>
        <p:nvSpPr>
          <p:cNvPr id="92" name="TextBox 91"/>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93" name="TextBox 92"/>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spTree>
    <p:extLst>
      <p:ext uri="{BB962C8B-B14F-4D97-AF65-F5344CB8AC3E}">
        <p14:creationId xmlns:p14="http://schemas.microsoft.com/office/powerpoint/2010/main" val="4054184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228600"/>
            <a:ext cx="8305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Hướng</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Dẫn</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Sử</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Dụng</a:t>
            </a:r>
            <a:r>
              <a:rPr lang="en-US" sz="3000" b="1" dirty="0">
                <a:solidFill>
                  <a:srgbClr val="52AF0D"/>
                </a:solidFill>
                <a:latin typeface="Lato"/>
              </a:rPr>
              <a:t> </a:t>
            </a:r>
            <a:r>
              <a:rPr lang="en-US" sz="3000" b="1" dirty="0" err="1">
                <a:solidFill>
                  <a:srgbClr val="52AF0D"/>
                </a:solidFill>
                <a:latin typeface="Lato"/>
              </a:rPr>
              <a:t>Phân</a:t>
            </a:r>
            <a:r>
              <a:rPr lang="en-US" sz="3000" b="1" dirty="0">
                <a:solidFill>
                  <a:srgbClr val="52AF0D"/>
                </a:solidFill>
                <a:latin typeface="Lato"/>
              </a:rPr>
              <a:t> </a:t>
            </a:r>
            <a:r>
              <a:rPr lang="en-US" sz="3000" b="1" dirty="0" err="1">
                <a:solidFill>
                  <a:srgbClr val="52AF0D"/>
                </a:solidFill>
                <a:latin typeface="Lato"/>
              </a:rPr>
              <a:t>Drammatic</a:t>
            </a:r>
            <a:endParaRPr lang="en-US" sz="3000" b="1" dirty="0">
              <a:solidFill>
                <a:srgbClr val="52AF0D"/>
              </a:solidFill>
              <a:latin typeface="Lato"/>
            </a:endParaRPr>
          </a:p>
        </p:txBody>
      </p:sp>
      <p:cxnSp>
        <p:nvCxnSpPr>
          <p:cNvPr id="9" name="Straight Connector 8"/>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741" y="5732235"/>
            <a:ext cx="1844607" cy="1243252"/>
          </a:xfrm>
          <a:prstGeom prst="rect">
            <a:avLst/>
          </a:prstGeom>
        </p:spPr>
      </p:pic>
      <p:sp>
        <p:nvSpPr>
          <p:cNvPr id="57" name="Text12"/>
          <p:cNvSpPr>
            <a:spLocks noChangeArrowheads="1"/>
          </p:cNvSpPr>
          <p:nvPr/>
        </p:nvSpPr>
        <p:spPr bwMode="auto">
          <a:xfrm>
            <a:off x="990600" y="1600200"/>
            <a:ext cx="1843836" cy="222369"/>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en-US" altLang="de-DE" sz="1700" b="1">
                <a:solidFill>
                  <a:schemeClr val="tx1">
                    <a:lumMod val="75000"/>
                    <a:lumOff val="25000"/>
                  </a:schemeClr>
                </a:solidFill>
                <a:latin typeface="Lato" panose="020B0604020202020204" charset="0"/>
              </a:rPr>
              <a:t>Lúa</a:t>
            </a:r>
            <a:endParaRPr lang="en-US" altLang="de-DE" sz="1700" b="1" dirty="0">
              <a:solidFill>
                <a:schemeClr val="tx1">
                  <a:lumMod val="75000"/>
                  <a:lumOff val="25000"/>
                </a:schemeClr>
              </a:solidFill>
              <a:latin typeface="Lato" panose="020B0604020202020204" charset="0"/>
            </a:endParaRPr>
          </a:p>
        </p:txBody>
      </p:sp>
      <p:sp>
        <p:nvSpPr>
          <p:cNvPr id="65" name="Rectangle 64"/>
          <p:cNvSpPr>
            <a:spLocks/>
          </p:cNvSpPr>
          <p:nvPr/>
        </p:nvSpPr>
        <p:spPr>
          <a:xfrm>
            <a:off x="2204879" y="1664909"/>
            <a:ext cx="629558" cy="107345"/>
          </a:xfrm>
          <a:prstGeom prst="rect">
            <a:avLst/>
          </a:prstGeom>
          <a:solidFill>
            <a:srgbClr val="92D05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69" name="Rectangle 68"/>
          <p:cNvSpPr>
            <a:spLocks/>
          </p:cNvSpPr>
          <p:nvPr/>
        </p:nvSpPr>
        <p:spPr>
          <a:xfrm>
            <a:off x="990600" y="3269420"/>
            <a:ext cx="1843836" cy="130303"/>
          </a:xfrm>
          <a:prstGeom prst="rect">
            <a:avLst/>
          </a:prstGeom>
          <a:solidFill>
            <a:schemeClr val="accent2">
              <a:lumMod val="20000"/>
              <a:lumOff val="80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3" name="Text12"/>
          <p:cNvSpPr>
            <a:spLocks noChangeArrowheads="1"/>
          </p:cNvSpPr>
          <p:nvPr/>
        </p:nvSpPr>
        <p:spPr bwMode="auto">
          <a:xfrm>
            <a:off x="990600" y="3501665"/>
            <a:ext cx="1843836" cy="196208"/>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it-IT" sz="1500" noProof="1">
                <a:solidFill>
                  <a:schemeClr val="tx1">
                    <a:lumMod val="75000"/>
                    <a:lumOff val="25000"/>
                  </a:schemeClr>
                </a:solidFill>
                <a:latin typeface="Lato" panose="020B0604020202020204" charset="0"/>
              </a:rPr>
              <a:t>Bón lót</a:t>
            </a:r>
          </a:p>
        </p:txBody>
      </p:sp>
      <p:sp>
        <p:nvSpPr>
          <p:cNvPr id="76" name="RBContent59"/>
          <p:cNvSpPr txBox="1">
            <a:spLocks/>
          </p:cNvSpPr>
          <p:nvPr/>
        </p:nvSpPr>
        <p:spPr>
          <a:xfrm>
            <a:off x="990600" y="4038802"/>
            <a:ext cx="1843836" cy="152349"/>
          </a:xfrm>
          <a:prstGeom prst="rect">
            <a:avLst/>
          </a:prstGeom>
          <a:noFill/>
          <a:ln w="9525">
            <a:noFill/>
          </a:ln>
        </p:spPr>
        <p:txBody>
          <a:bodyPr vert="horz" wrap="square" lIns="0" tIns="0" rIns="0" bIns="0" rtlCol="0" anchor="t">
            <a:spAutoFit/>
          </a:bodyPr>
          <a:lstStyle/>
          <a:p>
            <a:pPr marL="0" lvl="1">
              <a:lnSpc>
                <a:spcPct val="90000"/>
              </a:lnSpc>
              <a:buSzPct val="100000"/>
            </a:pPr>
            <a:r>
              <a:rPr lang="vi-VN" sz="1100" noProof="1">
                <a:solidFill>
                  <a:schemeClr val="tx1">
                    <a:lumMod val="75000"/>
                    <a:lumOff val="25000"/>
                  </a:schemeClr>
                </a:solidFill>
                <a:latin typeface="Lato" panose="020B0604020202020204" charset="0"/>
              </a:rPr>
              <a:t>20 - 36/lít/ha/vụ</a:t>
            </a:r>
          </a:p>
        </p:txBody>
      </p:sp>
      <p:sp>
        <p:nvSpPr>
          <p:cNvPr id="58" name="Text12"/>
          <p:cNvSpPr>
            <a:spLocks noChangeArrowheads="1"/>
          </p:cNvSpPr>
          <p:nvPr/>
        </p:nvSpPr>
        <p:spPr bwMode="auto">
          <a:xfrm>
            <a:off x="4902200" y="1600200"/>
            <a:ext cx="1843836" cy="222369"/>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en-US" altLang="de-DE" sz="1700" b="1">
                <a:solidFill>
                  <a:schemeClr val="tx1">
                    <a:lumMod val="75000"/>
                    <a:lumOff val="25000"/>
                  </a:schemeClr>
                </a:solidFill>
                <a:latin typeface="Lato" panose="020B0604020202020204" charset="0"/>
              </a:rPr>
              <a:t>Cam</a:t>
            </a:r>
            <a:endParaRPr lang="en-US" altLang="de-DE" sz="1700" b="1" dirty="0">
              <a:solidFill>
                <a:schemeClr val="tx1">
                  <a:lumMod val="75000"/>
                  <a:lumOff val="25000"/>
                </a:schemeClr>
              </a:solidFill>
              <a:latin typeface="Lato" panose="020B0604020202020204" charset="0"/>
            </a:endParaRPr>
          </a:p>
        </p:txBody>
      </p:sp>
      <p:sp>
        <p:nvSpPr>
          <p:cNvPr id="66" name="Rectangle 65"/>
          <p:cNvSpPr>
            <a:spLocks/>
          </p:cNvSpPr>
          <p:nvPr/>
        </p:nvSpPr>
        <p:spPr>
          <a:xfrm>
            <a:off x="6116479" y="1664909"/>
            <a:ext cx="629558" cy="107345"/>
          </a:xfrm>
          <a:prstGeom prst="rect">
            <a:avLst/>
          </a:prstGeom>
          <a:solidFill>
            <a:srgbClr val="92D05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0" name="Rectangle 69"/>
          <p:cNvSpPr>
            <a:spLocks/>
          </p:cNvSpPr>
          <p:nvPr/>
        </p:nvSpPr>
        <p:spPr>
          <a:xfrm>
            <a:off x="4902200" y="3269420"/>
            <a:ext cx="1843836" cy="130303"/>
          </a:xfrm>
          <a:prstGeom prst="rect">
            <a:avLst/>
          </a:prstGeom>
          <a:solidFill>
            <a:schemeClr val="accent2">
              <a:lumMod val="20000"/>
              <a:lumOff val="80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4" name="Text12"/>
          <p:cNvSpPr>
            <a:spLocks noChangeArrowheads="1"/>
          </p:cNvSpPr>
          <p:nvPr/>
        </p:nvSpPr>
        <p:spPr bwMode="auto">
          <a:xfrm>
            <a:off x="4902200" y="3501665"/>
            <a:ext cx="1843836" cy="392415"/>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it-IT" sz="1500" noProof="1">
                <a:solidFill>
                  <a:schemeClr val="tx1">
                    <a:lumMod val="75000"/>
                    <a:lumOff val="25000"/>
                  </a:schemeClr>
                </a:solidFill>
                <a:latin typeface="Lato" panose="020B0604020202020204" charset="0"/>
              </a:rPr>
              <a:t>30-96 lít/ha/vụ chia làm 4 lần</a:t>
            </a:r>
          </a:p>
        </p:txBody>
      </p:sp>
      <p:sp>
        <p:nvSpPr>
          <p:cNvPr id="79" name="RBContent59"/>
          <p:cNvSpPr txBox="1">
            <a:spLocks/>
          </p:cNvSpPr>
          <p:nvPr/>
        </p:nvSpPr>
        <p:spPr>
          <a:xfrm>
            <a:off x="4902199" y="4038802"/>
            <a:ext cx="1843838" cy="914096"/>
          </a:xfrm>
          <a:prstGeom prst="rect">
            <a:avLst/>
          </a:prstGeom>
          <a:noFill/>
          <a:ln w="9525">
            <a:noFill/>
          </a:ln>
        </p:spPr>
        <p:txBody>
          <a:bodyPr vert="horz" wrap="square" lIns="0" tIns="0" rIns="0" bIns="0" rtlCol="0" anchor="t">
            <a:spAutoFit/>
          </a:bodyPr>
          <a:lstStyle/>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T</a:t>
            </a:r>
            <a:r>
              <a:rPr lang="vi-VN" sz="1100" noProof="1">
                <a:solidFill>
                  <a:schemeClr val="tx1">
                    <a:lumMod val="75000"/>
                    <a:lumOff val="25000"/>
                  </a:schemeClr>
                </a:solidFill>
                <a:latin typeface="Lato" panose="020B0604020202020204" charset="0"/>
              </a:rPr>
              <a:t>rước khi cây ra hoa</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K</a:t>
            </a:r>
            <a:r>
              <a:rPr lang="vi-VN" sz="1100" noProof="1">
                <a:solidFill>
                  <a:schemeClr val="tx1">
                    <a:lumMod val="75000"/>
                    <a:lumOff val="25000"/>
                  </a:schemeClr>
                </a:solidFill>
                <a:latin typeface="Lato" panose="020B0604020202020204" charset="0"/>
              </a:rPr>
              <a:t>hi quả hình thành bằng đầu ngón tay cái</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K</a:t>
            </a:r>
            <a:r>
              <a:rPr lang="vi-VN" sz="1100" noProof="1">
                <a:solidFill>
                  <a:schemeClr val="tx1">
                    <a:lumMod val="75000"/>
                    <a:lumOff val="25000"/>
                  </a:schemeClr>
                </a:solidFill>
                <a:latin typeface="Lato" panose="020B0604020202020204" charset="0"/>
              </a:rPr>
              <a:t>hi quả tăng nhanh về cả kích thước lẫn khối lượng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T</a:t>
            </a:r>
            <a:r>
              <a:rPr lang="vi-VN" sz="1100" noProof="1">
                <a:solidFill>
                  <a:schemeClr val="tx1">
                    <a:lumMod val="75000"/>
                    <a:lumOff val="25000"/>
                  </a:schemeClr>
                </a:solidFill>
                <a:latin typeface="Lato" panose="020B0604020202020204" charset="0"/>
              </a:rPr>
              <a:t>rước khi thu hoạch</a:t>
            </a:r>
          </a:p>
        </p:txBody>
      </p:sp>
      <p:sp>
        <p:nvSpPr>
          <p:cNvPr id="59" name="Text12"/>
          <p:cNvSpPr>
            <a:spLocks noChangeArrowheads="1"/>
          </p:cNvSpPr>
          <p:nvPr/>
        </p:nvSpPr>
        <p:spPr bwMode="auto">
          <a:xfrm>
            <a:off x="6858000" y="1600200"/>
            <a:ext cx="1843836" cy="222369"/>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en-US" altLang="de-DE" sz="1700" b="1">
                <a:solidFill>
                  <a:schemeClr val="tx1">
                    <a:lumMod val="75000"/>
                    <a:lumOff val="25000"/>
                  </a:schemeClr>
                </a:solidFill>
                <a:latin typeface="Lato" panose="020B0604020202020204" charset="0"/>
              </a:rPr>
              <a:t>Cà phê</a:t>
            </a:r>
            <a:endParaRPr lang="en-US" altLang="de-DE" sz="1700" b="1" dirty="0">
              <a:solidFill>
                <a:schemeClr val="tx1">
                  <a:lumMod val="75000"/>
                  <a:lumOff val="25000"/>
                </a:schemeClr>
              </a:solidFill>
              <a:latin typeface="Lato" panose="020B0604020202020204" charset="0"/>
            </a:endParaRPr>
          </a:p>
        </p:txBody>
      </p:sp>
      <p:sp>
        <p:nvSpPr>
          <p:cNvPr id="67" name="Rectangle 66"/>
          <p:cNvSpPr>
            <a:spLocks/>
          </p:cNvSpPr>
          <p:nvPr/>
        </p:nvSpPr>
        <p:spPr>
          <a:xfrm>
            <a:off x="8072278" y="1664909"/>
            <a:ext cx="629558" cy="107345"/>
          </a:xfrm>
          <a:prstGeom prst="rect">
            <a:avLst/>
          </a:prstGeom>
          <a:solidFill>
            <a:srgbClr val="92D05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1" name="Rectangle 70"/>
          <p:cNvSpPr>
            <a:spLocks/>
          </p:cNvSpPr>
          <p:nvPr/>
        </p:nvSpPr>
        <p:spPr>
          <a:xfrm>
            <a:off x="6858001" y="3269420"/>
            <a:ext cx="1843836" cy="130303"/>
          </a:xfrm>
          <a:prstGeom prst="rect">
            <a:avLst/>
          </a:prstGeom>
          <a:solidFill>
            <a:schemeClr val="accent2">
              <a:lumMod val="20000"/>
              <a:lumOff val="80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75" name="Text12"/>
          <p:cNvSpPr>
            <a:spLocks noChangeArrowheads="1"/>
          </p:cNvSpPr>
          <p:nvPr/>
        </p:nvSpPr>
        <p:spPr bwMode="auto">
          <a:xfrm>
            <a:off x="6858001" y="3501665"/>
            <a:ext cx="1843836" cy="392415"/>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it-IT" sz="1500" noProof="1">
                <a:solidFill>
                  <a:schemeClr val="tx1">
                    <a:lumMod val="75000"/>
                    <a:lumOff val="25000"/>
                  </a:schemeClr>
                </a:solidFill>
                <a:latin typeface="Lato" panose="020B0604020202020204" charset="0"/>
              </a:rPr>
              <a:t>30-96 lít/ha/vụ chia làm 4 lần</a:t>
            </a:r>
          </a:p>
        </p:txBody>
      </p:sp>
      <p:sp>
        <p:nvSpPr>
          <p:cNvPr id="78" name="RBContent59"/>
          <p:cNvSpPr txBox="1">
            <a:spLocks/>
          </p:cNvSpPr>
          <p:nvPr/>
        </p:nvSpPr>
        <p:spPr>
          <a:xfrm>
            <a:off x="6858000" y="4038802"/>
            <a:ext cx="1843838" cy="1980542"/>
          </a:xfrm>
          <a:prstGeom prst="rect">
            <a:avLst/>
          </a:prstGeom>
          <a:noFill/>
          <a:ln w="9525">
            <a:noFill/>
          </a:ln>
        </p:spPr>
        <p:txBody>
          <a:bodyPr vert="horz" wrap="square" lIns="0" tIns="0" rIns="0" bIns="0" rtlCol="0" anchor="t">
            <a:spAutoFit/>
          </a:bodyPr>
          <a:lstStyle/>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S</a:t>
            </a:r>
            <a:r>
              <a:rPr lang="vi-VN" sz="1100" noProof="1">
                <a:solidFill>
                  <a:schemeClr val="tx1">
                    <a:lumMod val="75000"/>
                    <a:lumOff val="25000"/>
                  </a:schemeClr>
                </a:solidFill>
                <a:latin typeface="Lato" panose="020B0604020202020204" charset="0"/>
              </a:rPr>
              <a:t>au khi cây hình thành mầm hoa chuẩn bị bước vào giai đoạn nở hoa và tung phấn</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G</a:t>
            </a:r>
            <a:r>
              <a:rPr lang="vi-VN" sz="1100" noProof="1">
                <a:solidFill>
                  <a:schemeClr val="tx1">
                    <a:lumMod val="75000"/>
                    <a:lumOff val="25000"/>
                  </a:schemeClr>
                </a:solidFill>
                <a:latin typeface="Lato" panose="020B0604020202020204" charset="0"/>
              </a:rPr>
              <a:t>iai đoạn “đầu đinh”, quả rơi vào trạng thái ngủ</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Qu</a:t>
            </a:r>
            <a:r>
              <a:rPr lang="vi-VN" sz="1100" noProof="1">
                <a:solidFill>
                  <a:schemeClr val="tx1">
                    <a:lumMod val="75000"/>
                    <a:lumOff val="25000"/>
                  </a:schemeClr>
                </a:solidFill>
                <a:latin typeface="Lato" panose="020B0604020202020204" charset="0"/>
              </a:rPr>
              <a:t>ả tăng nhanh về khích thước và khối lượng</a:t>
            </a:r>
          </a:p>
          <a:p>
            <a:pPr marL="171450" lvl="1" indent="-171450">
              <a:lnSpc>
                <a:spcPct val="90000"/>
              </a:lnSpc>
              <a:buSzPct val="100000"/>
              <a:buFont typeface="Arial" panose="020B0604020202020204" pitchFamily="34" charset="0"/>
              <a:buChar char="•"/>
            </a:pPr>
            <a:r>
              <a:rPr lang="en-US" sz="1100" noProof="1">
                <a:solidFill>
                  <a:schemeClr val="tx1">
                    <a:lumMod val="75000"/>
                    <a:lumOff val="25000"/>
                  </a:schemeClr>
                </a:solidFill>
                <a:latin typeface="Lato" panose="020B0604020202020204" charset="0"/>
              </a:rPr>
              <a:t>G</a:t>
            </a:r>
            <a:r>
              <a:rPr lang="vi-VN" sz="1100" noProof="1">
                <a:solidFill>
                  <a:schemeClr val="tx1">
                    <a:lumMod val="75000"/>
                    <a:lumOff val="25000"/>
                  </a:schemeClr>
                </a:solidFill>
                <a:latin typeface="Lato" panose="020B0604020202020204" charset="0"/>
              </a:rPr>
              <a:t>iai đoạn khối lườn khô hạt tăng lên</a:t>
            </a:r>
          </a:p>
          <a:p>
            <a:pPr marL="0" lvl="1">
              <a:lnSpc>
                <a:spcPct val="90000"/>
              </a:lnSpc>
              <a:buSzPct val="100000"/>
            </a:pPr>
            <a:endParaRPr lang="en-US" sz="1100" noProof="1">
              <a:solidFill>
                <a:schemeClr val="tx1">
                  <a:lumMod val="75000"/>
                  <a:lumOff val="25000"/>
                </a:schemeClr>
              </a:solidFill>
              <a:latin typeface="Lato" panose="020B0604020202020204" charset="0"/>
            </a:endParaRPr>
          </a:p>
          <a:p>
            <a:pPr marL="0" lvl="1">
              <a:lnSpc>
                <a:spcPct val="90000"/>
              </a:lnSpc>
              <a:buSzPct val="100000"/>
            </a:pPr>
            <a:r>
              <a:rPr lang="vi-VN" sz="1100" noProof="1">
                <a:solidFill>
                  <a:schemeClr val="tx1">
                    <a:lumMod val="75000"/>
                    <a:lumOff val="25000"/>
                  </a:schemeClr>
                </a:solidFill>
                <a:latin typeface="Lato" panose="020B0604020202020204" charset="0"/>
              </a:rPr>
              <a:t>Xới đất, làm cỏ, tạo rãnh bón đều phân quanh gốc cây</a:t>
            </a:r>
          </a:p>
        </p:txBody>
      </p:sp>
      <p:sp>
        <p:nvSpPr>
          <p:cNvPr id="31" name="Text12"/>
          <p:cNvSpPr>
            <a:spLocks noChangeArrowheads="1"/>
          </p:cNvSpPr>
          <p:nvPr/>
        </p:nvSpPr>
        <p:spPr bwMode="auto">
          <a:xfrm>
            <a:off x="2946400" y="1600200"/>
            <a:ext cx="1843836" cy="222369"/>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en-US" altLang="de-DE" sz="1700" b="1">
                <a:solidFill>
                  <a:schemeClr val="tx1">
                    <a:lumMod val="75000"/>
                    <a:lumOff val="25000"/>
                  </a:schemeClr>
                </a:solidFill>
                <a:latin typeface="Lato" panose="020B0604020202020204" charset="0"/>
              </a:rPr>
              <a:t>Cỏ</a:t>
            </a:r>
            <a:endParaRPr lang="en-US" altLang="de-DE" sz="1700" b="1" dirty="0">
              <a:solidFill>
                <a:schemeClr val="tx1">
                  <a:lumMod val="75000"/>
                  <a:lumOff val="25000"/>
                </a:schemeClr>
              </a:solidFill>
              <a:latin typeface="Lato" panose="020B0604020202020204" charset="0"/>
            </a:endParaRPr>
          </a:p>
        </p:txBody>
      </p:sp>
      <p:sp>
        <p:nvSpPr>
          <p:cNvPr id="32" name="Rectangle 31"/>
          <p:cNvSpPr>
            <a:spLocks/>
          </p:cNvSpPr>
          <p:nvPr/>
        </p:nvSpPr>
        <p:spPr>
          <a:xfrm>
            <a:off x="4160679" y="1664909"/>
            <a:ext cx="629558" cy="107345"/>
          </a:xfrm>
          <a:prstGeom prst="rect">
            <a:avLst/>
          </a:prstGeom>
          <a:solidFill>
            <a:srgbClr val="92D05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33" name="Rectangle 32"/>
          <p:cNvSpPr>
            <a:spLocks/>
          </p:cNvSpPr>
          <p:nvPr/>
        </p:nvSpPr>
        <p:spPr>
          <a:xfrm>
            <a:off x="2946400" y="3269420"/>
            <a:ext cx="1843836" cy="130303"/>
          </a:xfrm>
          <a:prstGeom prst="rect">
            <a:avLst/>
          </a:prstGeom>
          <a:solidFill>
            <a:schemeClr val="accent2">
              <a:lumMod val="20000"/>
              <a:lumOff val="80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dirty="0">
              <a:solidFill>
                <a:schemeClr val="tx1">
                  <a:lumMod val="75000"/>
                  <a:lumOff val="25000"/>
                </a:schemeClr>
              </a:solidFill>
              <a:latin typeface="Lato" panose="020B0604020202020204" charset="0"/>
            </a:endParaRPr>
          </a:p>
        </p:txBody>
      </p:sp>
      <p:sp>
        <p:nvSpPr>
          <p:cNvPr id="34" name="Text12"/>
          <p:cNvSpPr>
            <a:spLocks noChangeArrowheads="1"/>
          </p:cNvSpPr>
          <p:nvPr/>
        </p:nvSpPr>
        <p:spPr bwMode="auto">
          <a:xfrm>
            <a:off x="2946400" y="3501665"/>
            <a:ext cx="1843836" cy="392415"/>
          </a:xfrm>
          <a:prstGeom prst="rect">
            <a:avLst/>
          </a:prstGeom>
          <a:noFill/>
          <a:ln w="6350">
            <a:noFill/>
            <a:miter lim="800000"/>
            <a:headEnd/>
            <a:tailEnd/>
          </a:ln>
          <a:effectLst/>
        </p:spPr>
        <p:txBody>
          <a:bodyPr wrap="square" lIns="0" tIns="0" rIns="0" bIns="0">
            <a:spAutoFit/>
          </a:bodyPr>
          <a:lstStyle/>
          <a:p>
            <a:pPr defTabSz="330200">
              <a:lnSpc>
                <a:spcPct val="85000"/>
              </a:lnSpc>
              <a:spcBef>
                <a:spcPts val="400"/>
              </a:spcBef>
              <a:buSzPct val="100000"/>
            </a:pPr>
            <a:r>
              <a:rPr lang="it-IT" sz="1500" noProof="1">
                <a:solidFill>
                  <a:schemeClr val="tx1">
                    <a:lumMod val="75000"/>
                    <a:lumOff val="25000"/>
                  </a:schemeClr>
                </a:solidFill>
                <a:latin typeface="Lato" panose="020B0604020202020204" charset="0"/>
              </a:rPr>
              <a:t>30-96 lít/ha/vụ chia làm 4 lần</a:t>
            </a:r>
          </a:p>
        </p:txBody>
      </p:sp>
      <p:sp>
        <p:nvSpPr>
          <p:cNvPr id="35" name="RBContent59"/>
          <p:cNvSpPr txBox="1">
            <a:spLocks/>
          </p:cNvSpPr>
          <p:nvPr/>
        </p:nvSpPr>
        <p:spPr>
          <a:xfrm>
            <a:off x="2946399" y="4038802"/>
            <a:ext cx="1843838" cy="1066446"/>
          </a:xfrm>
          <a:prstGeom prst="rect">
            <a:avLst/>
          </a:prstGeom>
          <a:noFill/>
          <a:ln w="9525">
            <a:noFill/>
          </a:ln>
        </p:spPr>
        <p:txBody>
          <a:bodyPr vert="horz" wrap="square" lIns="0" tIns="0" rIns="0" bIns="0" rtlCol="0" anchor="t">
            <a:spAutoFit/>
          </a:bodyPr>
          <a:lstStyle/>
          <a:p>
            <a:pPr marL="171450" lvl="1" indent="-171450">
              <a:lnSpc>
                <a:spcPct val="90000"/>
              </a:lnSpc>
              <a:buSzPct val="100000"/>
              <a:buFont typeface="Arial" panose="020B0604020202020204" pitchFamily="34" charset="0"/>
              <a:buChar char="•"/>
            </a:pPr>
            <a:r>
              <a:rPr lang="vi-VN" sz="1100" noProof="1">
                <a:solidFill>
                  <a:schemeClr val="tx1">
                    <a:lumMod val="75000"/>
                    <a:lumOff val="25000"/>
                  </a:schemeClr>
                </a:solidFill>
                <a:latin typeface="Lato" panose="020B0604020202020204" charset="0"/>
              </a:rPr>
              <a:t>Bón đều vào các rãnh trồng cỏ sau mỗi lần thu hoạch vào các tháng 2,3,5, và 6. </a:t>
            </a:r>
          </a:p>
          <a:p>
            <a:pPr marL="0" lvl="1">
              <a:lnSpc>
                <a:spcPct val="90000"/>
              </a:lnSpc>
              <a:buSzPct val="100000"/>
            </a:pPr>
            <a:endParaRPr lang="en-US" sz="1100" noProof="1">
              <a:solidFill>
                <a:schemeClr val="tx1">
                  <a:lumMod val="75000"/>
                  <a:lumOff val="25000"/>
                </a:schemeClr>
              </a:solidFill>
              <a:latin typeface="Lato" panose="020B0604020202020204" charset="0"/>
            </a:endParaRPr>
          </a:p>
          <a:p>
            <a:pPr marL="0" lvl="1">
              <a:lnSpc>
                <a:spcPct val="90000"/>
              </a:lnSpc>
              <a:buSzPct val="100000"/>
            </a:pPr>
            <a:r>
              <a:rPr lang="vi-VN" sz="1100" noProof="1">
                <a:solidFill>
                  <a:schemeClr val="tx1">
                    <a:lumMod val="75000"/>
                    <a:lumOff val="25000"/>
                  </a:schemeClr>
                </a:solidFill>
                <a:latin typeface="Lato" panose="020B0604020202020204" charset="0"/>
              </a:rPr>
              <a:t>Don sạch đất trồng cỏ trước khi bón. </a:t>
            </a:r>
          </a:p>
        </p:txBody>
      </p:sp>
      <p:pic>
        <p:nvPicPr>
          <p:cNvPr id="37" name="Google Shape;67;p13"/>
          <p:cNvPicPr preferRelativeResize="0"/>
          <p:nvPr/>
        </p:nvPicPr>
        <p:blipFill>
          <a:blip r:embed="rId3">
            <a:alphaModFix/>
          </a:blip>
          <a:stretch>
            <a:fillRect/>
          </a:stretch>
        </p:blipFill>
        <p:spPr>
          <a:xfrm>
            <a:off x="996493" y="1879983"/>
            <a:ext cx="1837944" cy="1307592"/>
          </a:xfrm>
          <a:prstGeom prst="rect">
            <a:avLst/>
          </a:prstGeom>
          <a:noFill/>
          <a:ln>
            <a:noFill/>
          </a:ln>
        </p:spPr>
      </p:pic>
      <p:pic>
        <p:nvPicPr>
          <p:cNvPr id="38" name="Google Shape;68;p13"/>
          <p:cNvPicPr preferRelativeResize="0"/>
          <p:nvPr/>
        </p:nvPicPr>
        <p:blipFill>
          <a:blip r:embed="rId4">
            <a:alphaModFix/>
          </a:blip>
          <a:stretch>
            <a:fillRect/>
          </a:stretch>
        </p:blipFill>
        <p:spPr>
          <a:xfrm>
            <a:off x="2946399" y="1877630"/>
            <a:ext cx="1837944" cy="1307592"/>
          </a:xfrm>
          <a:prstGeom prst="rect">
            <a:avLst/>
          </a:prstGeom>
          <a:noFill/>
          <a:ln>
            <a:noFill/>
          </a:ln>
        </p:spPr>
      </p:pic>
      <p:pic>
        <p:nvPicPr>
          <p:cNvPr id="2050" name="Picture 2" descr="C:\Users\teddy\Desktop\lulucmy-fS0stFN6AXI-unsplas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866"/>
          <a:stretch/>
        </p:blipFill>
        <p:spPr bwMode="auto">
          <a:xfrm>
            <a:off x="4908747" y="1889553"/>
            <a:ext cx="1833877" cy="13075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eddy\Desktop\patryk-gauza-vs0tzSHVcac-unsplas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611"/>
          <a:stretch/>
        </p:blipFill>
        <p:spPr bwMode="auto">
          <a:xfrm>
            <a:off x="6862573" y="1889553"/>
            <a:ext cx="1839265" cy="130759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43" name="TextBox 42"/>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sp>
        <p:nvSpPr>
          <p:cNvPr id="44" name="Rectangle 43"/>
          <p:cNvSpPr/>
          <p:nvPr/>
        </p:nvSpPr>
        <p:spPr>
          <a:xfrm>
            <a:off x="85344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11</a:t>
            </a:r>
          </a:p>
        </p:txBody>
      </p:sp>
    </p:spTree>
    <p:extLst>
      <p:ext uri="{BB962C8B-B14F-4D97-AF65-F5344CB8AC3E}">
        <p14:creationId xmlns:p14="http://schemas.microsoft.com/office/powerpoint/2010/main" val="3909410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12</a:t>
            </a:r>
          </a:p>
        </p:txBody>
      </p:sp>
      <p:sp>
        <p:nvSpPr>
          <p:cNvPr id="7" name="Rectangle 6"/>
          <p:cNvSpPr/>
          <p:nvPr/>
        </p:nvSpPr>
        <p:spPr>
          <a:xfrm>
            <a:off x="838200" y="228600"/>
            <a:ext cx="8305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Đóng</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Gói</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Sản</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Phẩm</a:t>
            </a:r>
            <a:r>
              <a:rPr lang="en-US" sz="3000" b="1" dirty="0">
                <a:solidFill>
                  <a:schemeClr val="tx1">
                    <a:lumMod val="75000"/>
                    <a:lumOff val="25000"/>
                  </a:schemeClr>
                </a:solidFill>
                <a:latin typeface="Lato"/>
              </a:rPr>
              <a:t> </a:t>
            </a:r>
            <a:r>
              <a:rPr lang="en-US" sz="3000" b="1" dirty="0" err="1">
                <a:solidFill>
                  <a:srgbClr val="52AF0D"/>
                </a:solidFill>
                <a:latin typeface="Lato"/>
              </a:rPr>
              <a:t>Phân</a:t>
            </a:r>
            <a:r>
              <a:rPr lang="en-US" sz="3000" b="1" dirty="0">
                <a:solidFill>
                  <a:srgbClr val="52AF0D"/>
                </a:solidFill>
                <a:latin typeface="Lato"/>
              </a:rPr>
              <a:t> </a:t>
            </a:r>
            <a:r>
              <a:rPr lang="en-US" sz="3000" b="1" dirty="0" err="1">
                <a:solidFill>
                  <a:srgbClr val="52AF0D"/>
                </a:solidFill>
                <a:latin typeface="Lato"/>
              </a:rPr>
              <a:t>Drammatic</a:t>
            </a:r>
            <a:endParaRPr lang="en-US" sz="3000" b="1" dirty="0">
              <a:solidFill>
                <a:srgbClr val="52AF0D"/>
              </a:solidFill>
              <a:latin typeface="Lato"/>
            </a:endParaRPr>
          </a:p>
        </p:txBody>
      </p:sp>
      <p:sp>
        <p:nvSpPr>
          <p:cNvPr id="8" name="Rectangle 7"/>
          <p:cNvSpPr/>
          <p:nvPr/>
        </p:nvSpPr>
        <p:spPr>
          <a:xfrm>
            <a:off x="838199" y="838200"/>
            <a:ext cx="830580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Gill Sans MT" pitchFamily="34" charset="0"/>
            </a:endParaRPr>
          </a:p>
        </p:txBody>
      </p:sp>
      <p:cxnSp>
        <p:nvCxnSpPr>
          <p:cNvPr id="9" name="Straight Connector 8"/>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16" name="TextBox 15"/>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
        <p:nvSpPr>
          <p:cNvPr id="12" name="Rectangle 11"/>
          <p:cNvSpPr/>
          <p:nvPr/>
        </p:nvSpPr>
        <p:spPr>
          <a:xfrm>
            <a:off x="990599" y="685800"/>
            <a:ext cx="830580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52AF0D"/>
                </a:solidFill>
                <a:latin typeface="Lato"/>
              </a:rPr>
              <a:t>Sản</a:t>
            </a:r>
            <a:r>
              <a:rPr lang="en-US" dirty="0">
                <a:solidFill>
                  <a:srgbClr val="52AF0D"/>
                </a:solidFill>
                <a:latin typeface="Lato"/>
              </a:rPr>
              <a:t> </a:t>
            </a:r>
            <a:r>
              <a:rPr lang="en-US" dirty="0" err="1">
                <a:solidFill>
                  <a:srgbClr val="52AF0D"/>
                </a:solidFill>
                <a:latin typeface="Lato"/>
              </a:rPr>
              <a:t>phẩm</a:t>
            </a:r>
            <a:r>
              <a:rPr lang="en-US" dirty="0">
                <a:solidFill>
                  <a:srgbClr val="52AF0D"/>
                </a:solidFill>
                <a:latin typeface="Lato"/>
              </a:rPr>
              <a:t> </a:t>
            </a:r>
            <a:r>
              <a:rPr lang="en-US" dirty="0" err="1">
                <a:solidFill>
                  <a:srgbClr val="52AF0D"/>
                </a:solidFill>
                <a:latin typeface="Lato"/>
              </a:rPr>
              <a:t>được</a:t>
            </a:r>
            <a:r>
              <a:rPr lang="en-US" dirty="0">
                <a:solidFill>
                  <a:srgbClr val="52AF0D"/>
                </a:solidFill>
                <a:latin typeface="Lato"/>
              </a:rPr>
              <a:t> </a:t>
            </a:r>
            <a:r>
              <a:rPr lang="en-US" dirty="0" err="1">
                <a:solidFill>
                  <a:srgbClr val="52AF0D"/>
                </a:solidFill>
                <a:latin typeface="Lato"/>
              </a:rPr>
              <a:t>sản</a:t>
            </a:r>
            <a:r>
              <a:rPr lang="en-US" dirty="0">
                <a:solidFill>
                  <a:srgbClr val="52AF0D"/>
                </a:solidFill>
                <a:latin typeface="Lato"/>
              </a:rPr>
              <a:t> </a:t>
            </a:r>
            <a:r>
              <a:rPr lang="en-US" dirty="0" err="1">
                <a:solidFill>
                  <a:srgbClr val="52AF0D"/>
                </a:solidFill>
                <a:latin typeface="Lato"/>
              </a:rPr>
              <a:t>xuất</a:t>
            </a:r>
            <a:r>
              <a:rPr lang="en-US" dirty="0">
                <a:solidFill>
                  <a:srgbClr val="52AF0D"/>
                </a:solidFill>
                <a:latin typeface="Lato"/>
              </a:rPr>
              <a:t> </a:t>
            </a:r>
            <a:r>
              <a:rPr lang="en-US" dirty="0" err="1">
                <a:solidFill>
                  <a:srgbClr val="52AF0D"/>
                </a:solidFill>
                <a:latin typeface="Lato"/>
              </a:rPr>
              <a:t>và</a:t>
            </a:r>
            <a:r>
              <a:rPr lang="en-US" dirty="0">
                <a:solidFill>
                  <a:srgbClr val="52AF0D"/>
                </a:solidFill>
                <a:latin typeface="Lato"/>
              </a:rPr>
              <a:t> </a:t>
            </a:r>
            <a:r>
              <a:rPr lang="en-US" dirty="0" err="1">
                <a:solidFill>
                  <a:srgbClr val="52AF0D"/>
                </a:solidFill>
                <a:latin typeface="Lato"/>
              </a:rPr>
              <a:t>đóng</a:t>
            </a:r>
            <a:r>
              <a:rPr lang="en-US" dirty="0">
                <a:solidFill>
                  <a:srgbClr val="52AF0D"/>
                </a:solidFill>
                <a:latin typeface="Lato"/>
              </a:rPr>
              <a:t> </a:t>
            </a:r>
            <a:r>
              <a:rPr lang="en-US" dirty="0" err="1">
                <a:solidFill>
                  <a:srgbClr val="52AF0D"/>
                </a:solidFill>
                <a:latin typeface="Lato"/>
              </a:rPr>
              <a:t>gói</a:t>
            </a:r>
            <a:r>
              <a:rPr lang="en-US" dirty="0">
                <a:solidFill>
                  <a:srgbClr val="52AF0D"/>
                </a:solidFill>
                <a:latin typeface="Lato"/>
              </a:rPr>
              <a:t> </a:t>
            </a:r>
            <a:r>
              <a:rPr lang="en-US" dirty="0" err="1">
                <a:solidFill>
                  <a:srgbClr val="52AF0D"/>
                </a:solidFill>
                <a:latin typeface="Lato"/>
              </a:rPr>
              <a:t>tại</a:t>
            </a:r>
            <a:r>
              <a:rPr lang="en-US" dirty="0">
                <a:solidFill>
                  <a:srgbClr val="52AF0D"/>
                </a:solidFill>
                <a:latin typeface="Lato"/>
              </a:rPr>
              <a:t> </a:t>
            </a:r>
            <a:r>
              <a:rPr lang="en-US" dirty="0" err="1">
                <a:solidFill>
                  <a:srgbClr val="52AF0D"/>
                </a:solidFill>
                <a:latin typeface="Lato"/>
              </a:rPr>
              <a:t>Hoa</a:t>
            </a:r>
            <a:r>
              <a:rPr lang="en-US" dirty="0">
                <a:solidFill>
                  <a:srgbClr val="52AF0D"/>
                </a:solidFill>
                <a:latin typeface="Lato"/>
              </a:rPr>
              <a:t> </a:t>
            </a:r>
            <a:r>
              <a:rPr lang="en-US" dirty="0" err="1">
                <a:solidFill>
                  <a:srgbClr val="52AF0D"/>
                </a:solidFill>
                <a:latin typeface="Lato"/>
              </a:rPr>
              <a:t>Kỳ</a:t>
            </a:r>
            <a:endParaRPr lang="en-US" dirty="0">
              <a:solidFill>
                <a:srgbClr val="52AF0D"/>
              </a:solidFill>
              <a:latin typeface="Lato"/>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830" y="2514431"/>
            <a:ext cx="2482370" cy="182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1772">
            <a:off x="4697872" y="1884967"/>
            <a:ext cx="1514368" cy="2359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828800"/>
            <a:ext cx="2247899" cy="247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90799" y="4572000"/>
            <a:ext cx="1981201" cy="584775"/>
          </a:xfrm>
          <a:prstGeom prst="rect">
            <a:avLst/>
          </a:prstGeom>
          <a:noFill/>
        </p:spPr>
        <p:txBody>
          <a:bodyPr wrap="square" rtlCol="0">
            <a:spAutoFit/>
          </a:bodyPr>
          <a:lstStyle/>
          <a:p>
            <a:r>
              <a:rPr lang="en-US" sz="1600" dirty="0">
                <a:latin typeface="Lato"/>
              </a:rPr>
              <a:t>Can 2.5 gallon </a:t>
            </a:r>
          </a:p>
          <a:p>
            <a:r>
              <a:rPr lang="en-US" sz="1600" dirty="0">
                <a:latin typeface="Lato"/>
              </a:rPr>
              <a:t>(9.5 </a:t>
            </a:r>
            <a:r>
              <a:rPr lang="en-US" sz="1600" dirty="0" err="1">
                <a:latin typeface="Lato"/>
              </a:rPr>
              <a:t>Lít</a:t>
            </a:r>
            <a:r>
              <a:rPr lang="en-US" sz="1600" dirty="0">
                <a:latin typeface="Lato"/>
              </a:rPr>
              <a:t>)</a:t>
            </a:r>
          </a:p>
        </p:txBody>
      </p:sp>
      <p:sp>
        <p:nvSpPr>
          <p:cNvPr id="20" name="TextBox 19"/>
          <p:cNvSpPr txBox="1"/>
          <p:nvPr/>
        </p:nvSpPr>
        <p:spPr>
          <a:xfrm>
            <a:off x="4648199" y="4572000"/>
            <a:ext cx="1981201" cy="584775"/>
          </a:xfrm>
          <a:prstGeom prst="rect">
            <a:avLst/>
          </a:prstGeom>
          <a:noFill/>
        </p:spPr>
        <p:txBody>
          <a:bodyPr wrap="square" rtlCol="0">
            <a:spAutoFit/>
          </a:bodyPr>
          <a:lstStyle/>
          <a:p>
            <a:r>
              <a:rPr lang="en-US" sz="1600" dirty="0" err="1">
                <a:latin typeface="Lato"/>
              </a:rPr>
              <a:t>Thùng</a:t>
            </a:r>
            <a:r>
              <a:rPr lang="en-US" sz="1600" dirty="0">
                <a:latin typeface="Lato"/>
              </a:rPr>
              <a:t> 55 gallon </a:t>
            </a:r>
          </a:p>
          <a:p>
            <a:r>
              <a:rPr lang="en-US" sz="1600" dirty="0">
                <a:latin typeface="Lato"/>
              </a:rPr>
              <a:t>(208 Lit)</a:t>
            </a:r>
          </a:p>
        </p:txBody>
      </p:sp>
      <p:sp>
        <p:nvSpPr>
          <p:cNvPr id="21" name="TextBox 20"/>
          <p:cNvSpPr txBox="1"/>
          <p:nvPr/>
        </p:nvSpPr>
        <p:spPr>
          <a:xfrm>
            <a:off x="6934200" y="4572000"/>
            <a:ext cx="1981201" cy="584775"/>
          </a:xfrm>
          <a:prstGeom prst="rect">
            <a:avLst/>
          </a:prstGeom>
          <a:noFill/>
        </p:spPr>
        <p:txBody>
          <a:bodyPr wrap="square" rtlCol="0">
            <a:spAutoFit/>
          </a:bodyPr>
          <a:lstStyle/>
          <a:p>
            <a:r>
              <a:rPr lang="en-US" sz="1600" dirty="0" err="1">
                <a:latin typeface="Lato"/>
              </a:rPr>
              <a:t>Thùng</a:t>
            </a:r>
            <a:r>
              <a:rPr lang="en-US" sz="1600" dirty="0">
                <a:latin typeface="Lato"/>
              </a:rPr>
              <a:t> 275 gallon (1041 </a:t>
            </a:r>
            <a:r>
              <a:rPr lang="en-US" sz="1600" dirty="0" err="1">
                <a:latin typeface="Lato"/>
              </a:rPr>
              <a:t>Lít</a:t>
            </a:r>
            <a:r>
              <a:rPr lang="en-US" sz="1600" dirty="0">
                <a:latin typeface="Lato"/>
              </a:rPr>
              <a:t>)</a:t>
            </a:r>
          </a:p>
        </p:txBody>
      </p:sp>
      <p:pic>
        <p:nvPicPr>
          <p:cNvPr id="1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414279"/>
            <a:ext cx="815606" cy="202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56"/>
          <a:stretch/>
        </p:blipFill>
        <p:spPr bwMode="auto">
          <a:xfrm>
            <a:off x="1219200" y="2373129"/>
            <a:ext cx="914400" cy="207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685799" y="4572000"/>
            <a:ext cx="1981201" cy="830997"/>
          </a:xfrm>
          <a:prstGeom prst="rect">
            <a:avLst/>
          </a:prstGeom>
          <a:noFill/>
        </p:spPr>
        <p:txBody>
          <a:bodyPr wrap="square" rtlCol="0">
            <a:spAutoFit/>
          </a:bodyPr>
          <a:lstStyle/>
          <a:p>
            <a:r>
              <a:rPr lang="en-US" sz="1600">
                <a:latin typeface="Lato"/>
              </a:rPr>
              <a:t>Chai 1 lít</a:t>
            </a:r>
          </a:p>
          <a:p>
            <a:r>
              <a:rPr lang="en-US" sz="1600">
                <a:latin typeface="Lato"/>
              </a:rPr>
              <a:t>(san chiết &amp;</a:t>
            </a:r>
          </a:p>
          <a:p>
            <a:r>
              <a:rPr lang="en-US" sz="1600">
                <a:latin typeface="Lato"/>
              </a:rPr>
              <a:t>đóng gói tại VN)</a:t>
            </a:r>
            <a:endParaRPr lang="en-US" sz="1600" dirty="0">
              <a:latin typeface="Lato"/>
            </a:endParaRPr>
          </a:p>
        </p:txBody>
      </p:sp>
    </p:spTree>
    <p:extLst>
      <p:ext uri="{BB962C8B-B14F-4D97-AF65-F5344CB8AC3E}">
        <p14:creationId xmlns:p14="http://schemas.microsoft.com/office/powerpoint/2010/main" val="1428925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0" y="3505200"/>
            <a:ext cx="7315200" cy="61989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TextBox 5"/>
          <p:cNvSpPr txBox="1"/>
          <p:nvPr/>
        </p:nvSpPr>
        <p:spPr>
          <a:xfrm>
            <a:off x="152400" y="3538150"/>
            <a:ext cx="6477000" cy="553998"/>
          </a:xfrm>
          <a:prstGeom prst="rect">
            <a:avLst/>
          </a:prstGeom>
          <a:noFill/>
        </p:spPr>
        <p:txBody>
          <a:bodyPr wrap="square" rtlCol="0">
            <a:spAutoFit/>
          </a:bodyPr>
          <a:lstStyle/>
          <a:p>
            <a:r>
              <a:rPr lang="en-US" sz="3000" b="1" dirty="0" err="1">
                <a:solidFill>
                  <a:srgbClr val="002060"/>
                </a:solidFill>
                <a:latin typeface="Lato"/>
                <a:cs typeface="Arial" panose="020B0604020202020204" pitchFamily="34" charset="0"/>
              </a:rPr>
              <a:t>Tính</a:t>
            </a:r>
            <a:r>
              <a:rPr lang="en-US" sz="3000" b="1" dirty="0">
                <a:solidFill>
                  <a:srgbClr val="002060"/>
                </a:solidFill>
                <a:latin typeface="Lato"/>
                <a:cs typeface="Arial" panose="020B0604020202020204" pitchFamily="34" charset="0"/>
              </a:rPr>
              <a:t> </a:t>
            </a:r>
            <a:r>
              <a:rPr lang="en-US" sz="3000" b="1" dirty="0" err="1">
                <a:solidFill>
                  <a:srgbClr val="002060"/>
                </a:solidFill>
                <a:latin typeface="Lato"/>
                <a:cs typeface="Arial" panose="020B0604020202020204" pitchFamily="34" charset="0"/>
              </a:rPr>
              <a:t>Năng</a:t>
            </a:r>
            <a:r>
              <a:rPr lang="en-US" sz="3000" b="1" dirty="0">
                <a:solidFill>
                  <a:srgbClr val="002060"/>
                </a:solidFill>
                <a:latin typeface="Lato"/>
                <a:cs typeface="Arial" panose="020B0604020202020204" pitchFamily="34" charset="0"/>
              </a:rPr>
              <a:t> </a:t>
            </a:r>
            <a:r>
              <a:rPr lang="en-US" sz="3000" b="1" dirty="0" err="1">
                <a:solidFill>
                  <a:srgbClr val="002060"/>
                </a:solidFill>
                <a:latin typeface="Lato"/>
                <a:cs typeface="Arial" panose="020B0604020202020204" pitchFamily="34" charset="0"/>
              </a:rPr>
              <a:t>Ưu</a:t>
            </a:r>
            <a:r>
              <a:rPr lang="en-US" sz="3000" b="1" dirty="0">
                <a:solidFill>
                  <a:srgbClr val="002060"/>
                </a:solidFill>
                <a:latin typeface="Lato"/>
                <a:cs typeface="Arial" panose="020B0604020202020204" pitchFamily="34" charset="0"/>
              </a:rPr>
              <a:t> </a:t>
            </a:r>
            <a:r>
              <a:rPr lang="en-US" sz="3000" b="1" dirty="0" err="1">
                <a:solidFill>
                  <a:srgbClr val="002060"/>
                </a:solidFill>
                <a:latin typeface="Lato"/>
                <a:cs typeface="Arial" panose="020B0604020202020204" pitchFamily="34" charset="0"/>
              </a:rPr>
              <a:t>Việt</a:t>
            </a:r>
            <a:r>
              <a:rPr lang="en-US" sz="3000" b="1" dirty="0">
                <a:solidFill>
                  <a:srgbClr val="002060"/>
                </a:solidFill>
                <a:latin typeface="Lato"/>
                <a:cs typeface="Arial" panose="020B0604020202020204" pitchFamily="34" charset="0"/>
              </a:rPr>
              <a:t> </a:t>
            </a:r>
            <a:r>
              <a:rPr lang="en-US" sz="3000" b="1" dirty="0" err="1">
                <a:solidFill>
                  <a:srgbClr val="002060"/>
                </a:solidFill>
                <a:latin typeface="Lato"/>
                <a:cs typeface="Arial" panose="020B0604020202020204" pitchFamily="34" charset="0"/>
              </a:rPr>
              <a:t>Của</a:t>
            </a:r>
            <a:r>
              <a:rPr lang="en-US" sz="3000" b="1" dirty="0">
                <a:solidFill>
                  <a:srgbClr val="002060"/>
                </a:solidFill>
                <a:latin typeface="Lato"/>
                <a:cs typeface="Arial" panose="020B0604020202020204" pitchFamily="34" charset="0"/>
              </a:rPr>
              <a:t> </a:t>
            </a:r>
            <a:r>
              <a:rPr lang="en-US" sz="3000" b="1" dirty="0" err="1">
                <a:solidFill>
                  <a:srgbClr val="002060"/>
                </a:solidFill>
                <a:latin typeface="Lato"/>
                <a:cs typeface="Arial" panose="020B0604020202020204" pitchFamily="34" charset="0"/>
              </a:rPr>
              <a:t>Drammatic</a:t>
            </a:r>
            <a:endParaRPr lang="en-US" sz="3000" b="1" dirty="0">
              <a:solidFill>
                <a:srgbClr val="002060"/>
              </a:solidFill>
              <a:latin typeface="Lato"/>
              <a:cs typeface="Arial" panose="020B0604020202020204" pitchFamily="34" charset="0"/>
            </a:endParaRPr>
          </a:p>
        </p:txBody>
      </p:sp>
    </p:spTree>
    <p:extLst>
      <p:ext uri="{BB962C8B-B14F-4D97-AF65-F5344CB8AC3E}">
        <p14:creationId xmlns:p14="http://schemas.microsoft.com/office/powerpoint/2010/main" val="2271635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198" y="1644908"/>
            <a:ext cx="2630975" cy="4524315"/>
          </a:xfrm>
          <a:prstGeom prst="rect">
            <a:avLst/>
          </a:prstGeom>
          <a:noFill/>
        </p:spPr>
        <p:txBody>
          <a:bodyPr wrap="square" rtlCol="0">
            <a:spAutoFit/>
          </a:bodyPr>
          <a:lstStyle/>
          <a:p>
            <a:pPr marL="228600" indent="-228600">
              <a:buAutoNum type="alphaUcPeriod"/>
            </a:pPr>
            <a:r>
              <a:rPr lang="en-US" sz="1200" b="1" dirty="0" err="1">
                <a:latin typeface="Lato"/>
              </a:rPr>
              <a:t>Công</a:t>
            </a:r>
            <a:r>
              <a:rPr lang="en-US" sz="1200" b="1" dirty="0">
                <a:latin typeface="Lato"/>
              </a:rPr>
              <a:t> </a:t>
            </a:r>
            <a:r>
              <a:rPr lang="en-US" sz="1200" b="1" dirty="0" err="1">
                <a:latin typeface="Lato"/>
              </a:rPr>
              <a:t>nghệ</a:t>
            </a:r>
            <a:r>
              <a:rPr lang="en-US" sz="1200" b="1" dirty="0">
                <a:latin typeface="Lato"/>
              </a:rPr>
              <a:t> </a:t>
            </a:r>
            <a:r>
              <a:rPr lang="en-US" sz="1200" b="1" dirty="0" err="1">
                <a:latin typeface="Lato"/>
              </a:rPr>
              <a:t>đạm</a:t>
            </a:r>
            <a:r>
              <a:rPr lang="en-US" sz="1200" b="1" dirty="0">
                <a:latin typeface="Lato"/>
              </a:rPr>
              <a:t> </a:t>
            </a:r>
            <a:r>
              <a:rPr lang="en-US" sz="1200" b="1" dirty="0" err="1">
                <a:latin typeface="Lato"/>
              </a:rPr>
              <a:t>cá</a:t>
            </a:r>
            <a:r>
              <a:rPr lang="en-US" sz="1200" b="1" dirty="0">
                <a:latin typeface="Lato"/>
              </a:rPr>
              <a:t> </a:t>
            </a:r>
            <a:r>
              <a:rPr lang="en-US" sz="1200" b="1" dirty="0" err="1">
                <a:latin typeface="Lato"/>
              </a:rPr>
              <a:t>thủy</a:t>
            </a:r>
            <a:r>
              <a:rPr lang="en-US" sz="1200" b="1" dirty="0">
                <a:latin typeface="Lato"/>
              </a:rPr>
              <a:t> </a:t>
            </a:r>
            <a:r>
              <a:rPr lang="en-US" sz="1200" b="1" dirty="0" err="1">
                <a:latin typeface="Lato"/>
              </a:rPr>
              <a:t>phân</a:t>
            </a:r>
            <a:r>
              <a:rPr lang="en-US" sz="1200" b="1" dirty="0">
                <a:latin typeface="Lato"/>
              </a:rPr>
              <a:t> </a:t>
            </a:r>
            <a:r>
              <a:rPr lang="en-US" sz="1200" b="1" dirty="0" err="1">
                <a:latin typeface="Lato"/>
              </a:rPr>
              <a:t>của</a:t>
            </a:r>
            <a:r>
              <a:rPr lang="en-US" sz="1200" b="1" dirty="0">
                <a:latin typeface="Lato"/>
              </a:rPr>
              <a:t> </a:t>
            </a:r>
            <a:r>
              <a:rPr lang="en-US" sz="1200" b="1" dirty="0" err="1">
                <a:latin typeface="Lato"/>
              </a:rPr>
              <a:t>Drammatic</a:t>
            </a:r>
            <a:r>
              <a:rPr lang="en-US" sz="1200" b="1" dirty="0">
                <a:latin typeface="Lato"/>
              </a:rPr>
              <a:t>: </a:t>
            </a:r>
          </a:p>
          <a:p>
            <a:r>
              <a:rPr lang="vi-VN" sz="1200" dirty="0">
                <a:latin typeface="Lato"/>
              </a:rPr>
              <a:t>Sản phẩm phân bón Dramm</a:t>
            </a:r>
            <a:r>
              <a:rPr lang="en-US" sz="1200" dirty="0">
                <a:latin typeface="Lato"/>
              </a:rPr>
              <a:t> </a:t>
            </a:r>
            <a:r>
              <a:rPr lang="vi-VN" sz="1200" dirty="0">
                <a:latin typeface="Lato"/>
              </a:rPr>
              <a:t>được sản xuất với quy trình</a:t>
            </a:r>
            <a:r>
              <a:rPr lang="en-US" sz="1200" dirty="0">
                <a:latin typeface="Lato"/>
              </a:rPr>
              <a:t> </a:t>
            </a:r>
            <a:r>
              <a:rPr lang="vi-VN" sz="1200" dirty="0">
                <a:latin typeface="Lato"/>
              </a:rPr>
              <a:t>nghiêm ngặt từ cá</a:t>
            </a:r>
            <a:r>
              <a:rPr lang="en-US" sz="1200" dirty="0">
                <a:latin typeface="Lato"/>
              </a:rPr>
              <a:t>, </a:t>
            </a:r>
            <a:r>
              <a:rPr lang="en-US" sz="1200" dirty="0" err="1">
                <a:latin typeface="Lato"/>
              </a:rPr>
              <a:t>rong</a:t>
            </a:r>
            <a:r>
              <a:rPr lang="en-US" sz="1200" dirty="0">
                <a:latin typeface="Lato"/>
              </a:rPr>
              <a:t>, </a:t>
            </a:r>
            <a:r>
              <a:rPr lang="en-US" sz="1200" dirty="0" err="1">
                <a:latin typeface="Lato"/>
              </a:rPr>
              <a:t>tảo</a:t>
            </a:r>
            <a:r>
              <a:rPr lang="vi-VN" sz="1200" dirty="0">
                <a:latin typeface="Lato"/>
              </a:rPr>
              <a:t> tươi ở nhiệt</a:t>
            </a:r>
            <a:r>
              <a:rPr lang="en-US" sz="1200" dirty="0">
                <a:latin typeface="Lato"/>
              </a:rPr>
              <a:t> </a:t>
            </a:r>
            <a:r>
              <a:rPr lang="vi-VN" sz="1200" dirty="0">
                <a:latin typeface="Lato"/>
              </a:rPr>
              <a:t>độ thấp để bảo duy</a:t>
            </a:r>
            <a:r>
              <a:rPr lang="en-US" sz="1200" dirty="0">
                <a:latin typeface="Lato"/>
              </a:rPr>
              <a:t> </a:t>
            </a:r>
            <a:r>
              <a:rPr lang="vi-VN" sz="1200" dirty="0">
                <a:latin typeface="Lato"/>
              </a:rPr>
              <a:t>trì tính toàn vẹn của các phản</a:t>
            </a:r>
            <a:r>
              <a:rPr lang="en-US" sz="1200" dirty="0">
                <a:latin typeface="Lato"/>
              </a:rPr>
              <a:t> </a:t>
            </a:r>
            <a:r>
              <a:rPr lang="vi-VN" sz="1200" dirty="0">
                <a:latin typeface="Lato"/>
              </a:rPr>
              <a:t>ứng tự nhiên gữa các axit amin,</a:t>
            </a:r>
            <a:r>
              <a:rPr lang="en-US" sz="1200" dirty="0">
                <a:latin typeface="Lato"/>
              </a:rPr>
              <a:t> </a:t>
            </a:r>
            <a:r>
              <a:rPr lang="vi-VN" sz="1200" dirty="0">
                <a:latin typeface="Lato"/>
              </a:rPr>
              <a:t>protein và các loại dầu trong cá.</a:t>
            </a:r>
            <a:r>
              <a:rPr lang="en-US" sz="1200" dirty="0">
                <a:latin typeface="Lato"/>
              </a:rPr>
              <a:t> </a:t>
            </a:r>
            <a:r>
              <a:rPr lang="vi-VN" sz="1200" dirty="0">
                <a:latin typeface="Lato"/>
              </a:rPr>
              <a:t>Quá trình sản xuất lạnh này còn</a:t>
            </a:r>
            <a:r>
              <a:rPr lang="en-US" sz="1200" dirty="0">
                <a:latin typeface="Lato"/>
              </a:rPr>
              <a:t> </a:t>
            </a:r>
            <a:r>
              <a:rPr lang="vi-VN" sz="1200" dirty="0">
                <a:latin typeface="Lato"/>
              </a:rPr>
              <a:t>được gọi là thuỷ phân</a:t>
            </a:r>
            <a:endParaRPr lang="en-US" sz="1200" dirty="0">
              <a:latin typeface="Lato"/>
            </a:endParaRPr>
          </a:p>
          <a:p>
            <a:endParaRPr lang="en-US" sz="1200" dirty="0">
              <a:latin typeface="Lato"/>
            </a:endParaRPr>
          </a:p>
          <a:p>
            <a:br>
              <a:rPr lang="en-US" sz="1200" dirty="0">
                <a:latin typeface="Lato"/>
              </a:rPr>
            </a:br>
            <a:r>
              <a:rPr lang="en-US" sz="1200" b="1" dirty="0">
                <a:latin typeface="Lato"/>
              </a:rPr>
              <a:t>B. </a:t>
            </a:r>
            <a:r>
              <a:rPr lang="en-US" sz="1200" b="1" dirty="0" err="1">
                <a:latin typeface="Lato"/>
              </a:rPr>
              <a:t>Các</a:t>
            </a:r>
            <a:r>
              <a:rPr lang="en-US" sz="1200" b="1" dirty="0">
                <a:latin typeface="Lato"/>
              </a:rPr>
              <a:t> </a:t>
            </a:r>
            <a:r>
              <a:rPr lang="en-US" sz="1200" b="1" dirty="0" err="1">
                <a:latin typeface="Lato"/>
              </a:rPr>
              <a:t>sản</a:t>
            </a:r>
            <a:r>
              <a:rPr lang="en-US" sz="1200" b="1" dirty="0">
                <a:latin typeface="Lato"/>
              </a:rPr>
              <a:t> </a:t>
            </a:r>
            <a:r>
              <a:rPr lang="en-US" sz="1200" b="1" dirty="0" err="1">
                <a:latin typeface="Lato"/>
              </a:rPr>
              <a:t>phẩm</a:t>
            </a:r>
            <a:r>
              <a:rPr lang="en-US" sz="1200" b="1" dirty="0">
                <a:latin typeface="Lato"/>
              </a:rPr>
              <a:t> </a:t>
            </a:r>
            <a:r>
              <a:rPr lang="en-US" sz="1200" b="1" dirty="0" err="1">
                <a:latin typeface="Lato"/>
              </a:rPr>
              <a:t>khác</a:t>
            </a:r>
            <a:r>
              <a:rPr lang="en-US" sz="1200" b="1" dirty="0">
                <a:latin typeface="Lato"/>
              </a:rPr>
              <a:t> </a:t>
            </a:r>
            <a:r>
              <a:rPr lang="en-US" sz="1200" b="1" dirty="0" err="1">
                <a:latin typeface="Lato"/>
              </a:rPr>
              <a:t>trên</a:t>
            </a:r>
            <a:r>
              <a:rPr lang="en-US" sz="1200" b="1" dirty="0">
                <a:latin typeface="Lato"/>
              </a:rPr>
              <a:t> </a:t>
            </a:r>
            <a:r>
              <a:rPr lang="en-US" sz="1200" b="1" dirty="0" err="1">
                <a:latin typeface="Lato"/>
              </a:rPr>
              <a:t>thị</a:t>
            </a:r>
            <a:r>
              <a:rPr lang="en-US" sz="1200" b="1" dirty="0">
                <a:latin typeface="Lato"/>
              </a:rPr>
              <a:t> </a:t>
            </a:r>
            <a:r>
              <a:rPr lang="en-US" sz="1200" b="1" dirty="0" err="1">
                <a:latin typeface="Lato"/>
              </a:rPr>
              <a:t>trường</a:t>
            </a:r>
            <a:r>
              <a:rPr lang="en-US" sz="1200" b="1" dirty="0">
                <a:latin typeface="Lato"/>
              </a:rPr>
              <a:t>: </a:t>
            </a:r>
          </a:p>
          <a:p>
            <a:r>
              <a:rPr lang="vi-VN" sz="1200" dirty="0">
                <a:latin typeface="Lato"/>
              </a:rPr>
              <a:t>Khác với Dramm</a:t>
            </a:r>
            <a:r>
              <a:rPr lang="en-US" sz="1200" dirty="0" err="1">
                <a:latin typeface="Lato"/>
              </a:rPr>
              <a:t>atic</a:t>
            </a:r>
            <a:r>
              <a:rPr lang="vi-VN" sz="1200" dirty="0">
                <a:latin typeface="Lato"/>
              </a:rPr>
              <a:t>, phần lớn các</a:t>
            </a:r>
            <a:r>
              <a:rPr lang="en-US" sz="1200" dirty="0">
                <a:latin typeface="Lato"/>
              </a:rPr>
              <a:t> </a:t>
            </a:r>
            <a:r>
              <a:rPr lang="vi-VN" sz="1200" dirty="0">
                <a:latin typeface="Lato"/>
              </a:rPr>
              <a:t>loại phân bón cá trên thị</a:t>
            </a:r>
            <a:r>
              <a:rPr lang="en-US" sz="1200" dirty="0">
                <a:latin typeface="Lato"/>
              </a:rPr>
              <a:t> </a:t>
            </a:r>
            <a:r>
              <a:rPr lang="vi-VN" sz="1200" dirty="0">
                <a:latin typeface="Lato"/>
              </a:rPr>
              <a:t>trường</a:t>
            </a:r>
            <a:r>
              <a:rPr lang="en-US" sz="1200" dirty="0">
                <a:latin typeface="Lato"/>
              </a:rPr>
              <a:t> </a:t>
            </a:r>
            <a:r>
              <a:rPr lang="vi-VN" sz="1200" dirty="0">
                <a:latin typeface="Lato"/>
              </a:rPr>
              <a:t>hiện nay được gọi là "nhũ tương.“</a:t>
            </a:r>
            <a:r>
              <a:rPr lang="en-US" sz="1200" dirty="0">
                <a:latin typeface="Lato"/>
              </a:rPr>
              <a:t> </a:t>
            </a:r>
            <a:r>
              <a:rPr lang="vi-VN" sz="1200" dirty="0">
                <a:latin typeface="Lato"/>
              </a:rPr>
              <a:t>Đầu tiên cá được nấu chín và loại</a:t>
            </a:r>
            <a:r>
              <a:rPr lang="en-US" sz="1200" dirty="0">
                <a:latin typeface="Lato"/>
              </a:rPr>
              <a:t> </a:t>
            </a:r>
            <a:r>
              <a:rPr lang="vi-VN" sz="1200" dirty="0">
                <a:latin typeface="Lato"/>
              </a:rPr>
              <a:t>bỏ dầu </a:t>
            </a:r>
            <a:r>
              <a:rPr lang="en-US" sz="1200" dirty="0" err="1">
                <a:latin typeface="Lato"/>
              </a:rPr>
              <a:t>để</a:t>
            </a:r>
            <a:r>
              <a:rPr lang="en-US" sz="1200" dirty="0">
                <a:latin typeface="Lato"/>
              </a:rPr>
              <a:t> </a:t>
            </a:r>
            <a:r>
              <a:rPr lang="en-US" sz="1200" dirty="0" err="1">
                <a:latin typeface="Lato"/>
              </a:rPr>
              <a:t>làm</a:t>
            </a:r>
            <a:r>
              <a:rPr lang="en-US" sz="1200" dirty="0">
                <a:latin typeface="Lato"/>
              </a:rPr>
              <a:t> </a:t>
            </a:r>
            <a:r>
              <a:rPr lang="vi-VN" sz="1200" dirty="0">
                <a:latin typeface="Lato"/>
              </a:rPr>
              <a:t>các loại sơn</a:t>
            </a:r>
            <a:r>
              <a:rPr lang="en-US" sz="1200" dirty="0">
                <a:latin typeface="Lato"/>
              </a:rPr>
              <a:t> </a:t>
            </a:r>
            <a:r>
              <a:rPr lang="vi-VN" sz="1200" dirty="0">
                <a:latin typeface="Lato"/>
              </a:rPr>
              <a:t>và mỹ</a:t>
            </a:r>
            <a:r>
              <a:rPr lang="en-US" sz="1200" dirty="0">
                <a:latin typeface="Lato"/>
              </a:rPr>
              <a:t> </a:t>
            </a:r>
            <a:r>
              <a:rPr lang="vi-VN" sz="1200" dirty="0">
                <a:latin typeface="Lato"/>
              </a:rPr>
              <a:t>phẩm. Sau đó các protein được</a:t>
            </a:r>
            <a:r>
              <a:rPr lang="en-US" sz="1200" dirty="0">
                <a:latin typeface="Lato"/>
              </a:rPr>
              <a:t> </a:t>
            </a:r>
            <a:r>
              <a:rPr lang="vi-VN" sz="1200" dirty="0">
                <a:latin typeface="Lato"/>
              </a:rPr>
              <a:t>lấy ra và sấy khô để làm bột cá</a:t>
            </a:r>
            <a:r>
              <a:rPr lang="en-US" sz="1200" dirty="0">
                <a:latin typeface="Lato"/>
              </a:rPr>
              <a:t> </a:t>
            </a:r>
            <a:r>
              <a:rPr lang="vi-VN" sz="1200" dirty="0">
                <a:latin typeface="Lato"/>
              </a:rPr>
              <a:t>cho</a:t>
            </a:r>
            <a:r>
              <a:rPr lang="en-US" sz="1200" dirty="0">
                <a:latin typeface="Lato"/>
              </a:rPr>
              <a:t> </a:t>
            </a:r>
            <a:r>
              <a:rPr lang="vi-VN" sz="1200" dirty="0">
                <a:latin typeface="Lato"/>
              </a:rPr>
              <a:t>thức ăn gia súc. Nước</a:t>
            </a:r>
            <a:r>
              <a:rPr lang="en-US" sz="1200" dirty="0">
                <a:latin typeface="Lato"/>
              </a:rPr>
              <a:t> </a:t>
            </a:r>
            <a:r>
              <a:rPr lang="vi-VN" sz="1200" dirty="0">
                <a:latin typeface="Lato"/>
              </a:rPr>
              <a:t>thải</a:t>
            </a:r>
            <a:r>
              <a:rPr lang="en-US" sz="1200" dirty="0">
                <a:latin typeface="Lato"/>
              </a:rPr>
              <a:t> </a:t>
            </a:r>
            <a:r>
              <a:rPr lang="vi-VN" sz="1200" dirty="0">
                <a:latin typeface="Lato"/>
              </a:rPr>
              <a:t>còn lại được ngưng tụ thành chất</a:t>
            </a:r>
            <a:r>
              <a:rPr lang="en-US" sz="1200" dirty="0">
                <a:latin typeface="Lato"/>
              </a:rPr>
              <a:t> </a:t>
            </a:r>
            <a:r>
              <a:rPr lang="vi-VN" sz="1200" dirty="0">
                <a:latin typeface="Lato"/>
              </a:rPr>
              <a:t>lỏng dày</a:t>
            </a:r>
            <a:r>
              <a:rPr lang="en-US" sz="1200" dirty="0">
                <a:latin typeface="Lato"/>
              </a:rPr>
              <a:t> </a:t>
            </a:r>
            <a:r>
              <a:rPr lang="vi-VN" sz="1200" dirty="0">
                <a:latin typeface="Lato"/>
              </a:rPr>
              <a:t>màu nâu gọi là nhũ</a:t>
            </a:r>
            <a:r>
              <a:rPr lang="en-US" sz="1200" dirty="0">
                <a:latin typeface="Lato"/>
              </a:rPr>
              <a:t> </a:t>
            </a:r>
            <a:r>
              <a:rPr lang="vi-VN" sz="1200" dirty="0">
                <a:latin typeface="Lato"/>
              </a:rPr>
              <a:t>tương</a:t>
            </a:r>
            <a:r>
              <a:rPr lang="en-US" sz="1200" dirty="0">
                <a:latin typeface="Lato"/>
              </a:rPr>
              <a:t> </a:t>
            </a:r>
            <a:r>
              <a:rPr lang="vi-VN" sz="1200" dirty="0">
                <a:latin typeface="Lato"/>
              </a:rPr>
              <a:t>cá</a:t>
            </a:r>
            <a:r>
              <a:rPr lang="en-US" sz="1200" dirty="0">
                <a:latin typeface="Lato"/>
              </a:rPr>
              <a:t> </a:t>
            </a:r>
            <a:r>
              <a:rPr lang="en-US" sz="1200" dirty="0" err="1">
                <a:latin typeface="Lato"/>
              </a:rPr>
              <a:t>làm</a:t>
            </a:r>
            <a:r>
              <a:rPr lang="en-US" sz="1200" dirty="0">
                <a:latin typeface="Lato"/>
              </a:rPr>
              <a:t> </a:t>
            </a:r>
            <a:r>
              <a:rPr lang="en-US" sz="1200" dirty="0" err="1">
                <a:latin typeface="Lato"/>
              </a:rPr>
              <a:t>phân</a:t>
            </a:r>
            <a:r>
              <a:rPr lang="vi-VN" sz="1200" dirty="0">
                <a:latin typeface="Lato"/>
              </a:rPr>
              <a:t>.</a:t>
            </a:r>
            <a:endParaRPr lang="en-US" sz="1200" dirty="0">
              <a:latin typeface="Lato"/>
            </a:endParaRPr>
          </a:p>
        </p:txBody>
      </p:sp>
      <p:sp>
        <p:nvSpPr>
          <p:cNvPr id="6" name="Rectangle 5"/>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14</a:t>
            </a:r>
          </a:p>
        </p:txBody>
      </p:sp>
      <p:sp>
        <p:nvSpPr>
          <p:cNvPr id="7" name="Rectangle 6"/>
          <p:cNvSpPr/>
          <p:nvPr/>
        </p:nvSpPr>
        <p:spPr>
          <a:xfrm>
            <a:off x="838200" y="228600"/>
            <a:ext cx="7924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Tại</a:t>
            </a:r>
            <a:r>
              <a:rPr lang="en-US" sz="3000" b="1" dirty="0">
                <a:solidFill>
                  <a:schemeClr val="tx1">
                    <a:lumMod val="75000"/>
                    <a:lumOff val="25000"/>
                  </a:schemeClr>
                </a:solidFill>
                <a:latin typeface="Lato"/>
              </a:rPr>
              <a:t> Sao</a:t>
            </a:r>
            <a:r>
              <a:rPr lang="en-US" sz="3000" b="1" dirty="0">
                <a:solidFill>
                  <a:srgbClr val="52AF0D"/>
                </a:solidFill>
                <a:latin typeface="Lato"/>
              </a:rPr>
              <a:t> </a:t>
            </a:r>
            <a:r>
              <a:rPr lang="en-US" sz="3000" b="1" dirty="0" err="1">
                <a:solidFill>
                  <a:srgbClr val="52AF0D"/>
                </a:solidFill>
                <a:latin typeface="Lato"/>
              </a:rPr>
              <a:t>Chọn</a:t>
            </a:r>
            <a:r>
              <a:rPr lang="en-US" sz="3000" b="1" dirty="0">
                <a:solidFill>
                  <a:srgbClr val="52AF0D"/>
                </a:solidFill>
                <a:latin typeface="Lato"/>
              </a:rPr>
              <a:t> </a:t>
            </a:r>
            <a:r>
              <a:rPr lang="en-US" sz="3000" b="1" dirty="0" err="1">
                <a:solidFill>
                  <a:srgbClr val="52AF0D"/>
                </a:solidFill>
                <a:latin typeface="Lato"/>
              </a:rPr>
              <a:t>Drammatic</a:t>
            </a:r>
            <a:endParaRPr lang="en-US" sz="3000" b="1" dirty="0">
              <a:solidFill>
                <a:srgbClr val="52AF0D"/>
              </a:solidFill>
              <a:latin typeface="Lato"/>
            </a:endParaRPr>
          </a:p>
        </p:txBody>
      </p:sp>
      <p:sp>
        <p:nvSpPr>
          <p:cNvPr id="8" name="Rectangle 7"/>
          <p:cNvSpPr/>
          <p:nvPr/>
        </p:nvSpPr>
        <p:spPr>
          <a:xfrm>
            <a:off x="838199" y="914400"/>
            <a:ext cx="792480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err="1">
                <a:solidFill>
                  <a:srgbClr val="52AF0D"/>
                </a:solidFill>
                <a:latin typeface="Lato"/>
              </a:rPr>
              <a:t>Phân</a:t>
            </a:r>
            <a:r>
              <a:rPr lang="en-US" dirty="0">
                <a:solidFill>
                  <a:srgbClr val="52AF0D"/>
                </a:solidFill>
                <a:latin typeface="Lato"/>
              </a:rPr>
              <a:t> </a:t>
            </a:r>
            <a:r>
              <a:rPr lang="en-US" dirty="0" err="1">
                <a:solidFill>
                  <a:srgbClr val="52AF0D"/>
                </a:solidFill>
                <a:latin typeface="Lato"/>
              </a:rPr>
              <a:t>bón</a:t>
            </a:r>
            <a:r>
              <a:rPr lang="en-US" dirty="0">
                <a:solidFill>
                  <a:srgbClr val="52AF0D"/>
                </a:solidFill>
                <a:latin typeface="Lato"/>
              </a:rPr>
              <a:t> </a:t>
            </a:r>
            <a:r>
              <a:rPr lang="en-US" dirty="0" err="1">
                <a:solidFill>
                  <a:srgbClr val="52AF0D"/>
                </a:solidFill>
                <a:latin typeface="Lato"/>
              </a:rPr>
              <a:t>Drammatic</a:t>
            </a:r>
            <a:r>
              <a:rPr lang="en-US" dirty="0">
                <a:solidFill>
                  <a:srgbClr val="52AF0D"/>
                </a:solidFill>
                <a:latin typeface="Lato"/>
              </a:rPr>
              <a:t> </a:t>
            </a:r>
            <a:r>
              <a:rPr lang="en-US" dirty="0" err="1">
                <a:solidFill>
                  <a:srgbClr val="52AF0D"/>
                </a:solidFill>
                <a:latin typeface="Lato"/>
              </a:rPr>
              <a:t>làm</a:t>
            </a:r>
            <a:r>
              <a:rPr lang="en-US" dirty="0">
                <a:solidFill>
                  <a:srgbClr val="52AF0D"/>
                </a:solidFill>
                <a:latin typeface="Lato"/>
              </a:rPr>
              <a:t> </a:t>
            </a:r>
            <a:r>
              <a:rPr lang="en-US" dirty="0" err="1">
                <a:solidFill>
                  <a:srgbClr val="52AF0D"/>
                </a:solidFill>
                <a:latin typeface="Lato"/>
              </a:rPr>
              <a:t>từ</a:t>
            </a:r>
            <a:r>
              <a:rPr lang="en-US" dirty="0">
                <a:solidFill>
                  <a:srgbClr val="52AF0D"/>
                </a:solidFill>
                <a:latin typeface="Lato"/>
              </a:rPr>
              <a:t> 100% </a:t>
            </a:r>
            <a:r>
              <a:rPr lang="en-US" dirty="0" err="1">
                <a:solidFill>
                  <a:srgbClr val="52AF0D"/>
                </a:solidFill>
                <a:latin typeface="Lato"/>
              </a:rPr>
              <a:t>cá</a:t>
            </a:r>
            <a:r>
              <a:rPr lang="en-US" dirty="0">
                <a:solidFill>
                  <a:srgbClr val="52AF0D"/>
                </a:solidFill>
                <a:latin typeface="Lato"/>
              </a:rPr>
              <a:t> </a:t>
            </a:r>
            <a:r>
              <a:rPr lang="en-US" dirty="0" err="1">
                <a:solidFill>
                  <a:srgbClr val="52AF0D"/>
                </a:solidFill>
                <a:latin typeface="Lato"/>
              </a:rPr>
              <a:t>tươi</a:t>
            </a:r>
            <a:r>
              <a:rPr lang="en-US" dirty="0">
                <a:solidFill>
                  <a:srgbClr val="52AF0D"/>
                </a:solidFill>
                <a:latin typeface="Lato"/>
              </a:rPr>
              <a:t> </a:t>
            </a:r>
            <a:r>
              <a:rPr lang="en-US" dirty="0" err="1">
                <a:solidFill>
                  <a:srgbClr val="52AF0D"/>
                </a:solidFill>
                <a:latin typeface="Lato"/>
              </a:rPr>
              <a:t>với</a:t>
            </a:r>
            <a:r>
              <a:rPr lang="en-US" dirty="0">
                <a:solidFill>
                  <a:srgbClr val="52AF0D"/>
                </a:solidFill>
                <a:latin typeface="Lato"/>
              </a:rPr>
              <a:t> </a:t>
            </a:r>
            <a:r>
              <a:rPr lang="en-US" dirty="0" err="1">
                <a:solidFill>
                  <a:srgbClr val="52AF0D"/>
                </a:solidFill>
                <a:latin typeface="Lato"/>
              </a:rPr>
              <a:t>công</a:t>
            </a:r>
            <a:r>
              <a:rPr lang="en-US" dirty="0">
                <a:solidFill>
                  <a:srgbClr val="52AF0D"/>
                </a:solidFill>
                <a:latin typeface="Lato"/>
              </a:rPr>
              <a:t> </a:t>
            </a:r>
            <a:r>
              <a:rPr lang="en-US" dirty="0" err="1">
                <a:solidFill>
                  <a:srgbClr val="52AF0D"/>
                </a:solidFill>
                <a:latin typeface="Lato"/>
              </a:rPr>
              <a:t>nghệ</a:t>
            </a:r>
            <a:r>
              <a:rPr lang="en-US" dirty="0">
                <a:solidFill>
                  <a:srgbClr val="52AF0D"/>
                </a:solidFill>
                <a:latin typeface="Lato"/>
              </a:rPr>
              <a:t> </a:t>
            </a:r>
            <a:r>
              <a:rPr lang="en-US" dirty="0" err="1">
                <a:solidFill>
                  <a:srgbClr val="52AF0D"/>
                </a:solidFill>
                <a:latin typeface="Lato"/>
              </a:rPr>
              <a:t>thủy</a:t>
            </a:r>
            <a:r>
              <a:rPr lang="en-US" dirty="0">
                <a:solidFill>
                  <a:srgbClr val="52AF0D"/>
                </a:solidFill>
                <a:latin typeface="Lato"/>
              </a:rPr>
              <a:t> </a:t>
            </a:r>
            <a:r>
              <a:rPr lang="en-US" dirty="0" err="1">
                <a:solidFill>
                  <a:srgbClr val="52AF0D"/>
                </a:solidFill>
                <a:latin typeface="Lato"/>
              </a:rPr>
              <a:t>phân</a:t>
            </a:r>
            <a:r>
              <a:rPr lang="en-US" dirty="0">
                <a:solidFill>
                  <a:srgbClr val="52AF0D"/>
                </a:solidFill>
                <a:latin typeface="Lato"/>
              </a:rPr>
              <a:t>, </a:t>
            </a:r>
            <a:r>
              <a:rPr lang="en-US" dirty="0" err="1">
                <a:solidFill>
                  <a:srgbClr val="52AF0D"/>
                </a:solidFill>
                <a:latin typeface="Lato"/>
              </a:rPr>
              <a:t>còn</a:t>
            </a:r>
            <a:r>
              <a:rPr lang="en-US" dirty="0">
                <a:solidFill>
                  <a:srgbClr val="52AF0D"/>
                </a:solidFill>
                <a:latin typeface="Lato"/>
              </a:rPr>
              <a:t> </a:t>
            </a:r>
            <a:r>
              <a:rPr lang="en-US" dirty="0" err="1">
                <a:solidFill>
                  <a:srgbClr val="52AF0D"/>
                </a:solidFill>
                <a:latin typeface="Lato"/>
              </a:rPr>
              <a:t>phân</a:t>
            </a:r>
            <a:r>
              <a:rPr lang="en-US" dirty="0">
                <a:solidFill>
                  <a:srgbClr val="52AF0D"/>
                </a:solidFill>
                <a:latin typeface="Lato"/>
              </a:rPr>
              <a:t> </a:t>
            </a:r>
            <a:r>
              <a:rPr lang="en-US" dirty="0" err="1">
                <a:solidFill>
                  <a:srgbClr val="52AF0D"/>
                </a:solidFill>
                <a:latin typeface="Lato"/>
              </a:rPr>
              <a:t>sản</a:t>
            </a:r>
            <a:r>
              <a:rPr lang="en-US" dirty="0">
                <a:solidFill>
                  <a:srgbClr val="52AF0D"/>
                </a:solidFill>
                <a:latin typeface="Lato"/>
              </a:rPr>
              <a:t> </a:t>
            </a:r>
            <a:r>
              <a:rPr lang="en-US" dirty="0" err="1">
                <a:solidFill>
                  <a:srgbClr val="52AF0D"/>
                </a:solidFill>
                <a:latin typeface="Lato"/>
              </a:rPr>
              <a:t>xuất</a:t>
            </a:r>
            <a:r>
              <a:rPr lang="en-US" dirty="0">
                <a:solidFill>
                  <a:srgbClr val="52AF0D"/>
                </a:solidFill>
                <a:latin typeface="Lato"/>
              </a:rPr>
              <a:t> </a:t>
            </a:r>
            <a:r>
              <a:rPr lang="en-US" dirty="0" err="1">
                <a:solidFill>
                  <a:srgbClr val="52AF0D"/>
                </a:solidFill>
                <a:latin typeface="Lato"/>
              </a:rPr>
              <a:t>kiểu</a:t>
            </a:r>
            <a:r>
              <a:rPr lang="en-US" dirty="0">
                <a:solidFill>
                  <a:srgbClr val="52AF0D"/>
                </a:solidFill>
                <a:latin typeface="Lato"/>
              </a:rPr>
              <a:t> </a:t>
            </a:r>
            <a:r>
              <a:rPr lang="en-US" dirty="0" err="1">
                <a:solidFill>
                  <a:srgbClr val="52AF0D"/>
                </a:solidFill>
                <a:latin typeface="Lato"/>
              </a:rPr>
              <a:t>công</a:t>
            </a:r>
            <a:r>
              <a:rPr lang="en-US" dirty="0">
                <a:solidFill>
                  <a:srgbClr val="52AF0D"/>
                </a:solidFill>
                <a:latin typeface="Lato"/>
              </a:rPr>
              <a:t> </a:t>
            </a:r>
            <a:r>
              <a:rPr lang="en-US" dirty="0" err="1">
                <a:solidFill>
                  <a:srgbClr val="52AF0D"/>
                </a:solidFill>
                <a:latin typeface="Lato"/>
              </a:rPr>
              <a:t>nghiệp</a:t>
            </a:r>
            <a:r>
              <a:rPr lang="en-US" dirty="0">
                <a:solidFill>
                  <a:srgbClr val="52AF0D"/>
                </a:solidFill>
                <a:latin typeface="Lato"/>
              </a:rPr>
              <a:t> </a:t>
            </a:r>
            <a:r>
              <a:rPr lang="en-US" dirty="0" err="1">
                <a:solidFill>
                  <a:srgbClr val="52AF0D"/>
                </a:solidFill>
                <a:latin typeface="Lato"/>
              </a:rPr>
              <a:t>chỉ</a:t>
            </a:r>
            <a:r>
              <a:rPr lang="en-US" dirty="0">
                <a:solidFill>
                  <a:srgbClr val="52AF0D"/>
                </a:solidFill>
                <a:latin typeface="Lato"/>
              </a:rPr>
              <a:t> </a:t>
            </a:r>
            <a:r>
              <a:rPr lang="en-US" dirty="0" err="1">
                <a:solidFill>
                  <a:srgbClr val="52AF0D"/>
                </a:solidFill>
                <a:latin typeface="Lato"/>
              </a:rPr>
              <a:t>đơn</a:t>
            </a:r>
            <a:r>
              <a:rPr lang="en-US" dirty="0">
                <a:solidFill>
                  <a:srgbClr val="52AF0D"/>
                </a:solidFill>
                <a:latin typeface="Lato"/>
              </a:rPr>
              <a:t> </a:t>
            </a:r>
            <a:r>
              <a:rPr lang="en-US" dirty="0" err="1">
                <a:solidFill>
                  <a:srgbClr val="52AF0D"/>
                </a:solidFill>
                <a:latin typeface="Lato"/>
              </a:rPr>
              <a:t>thuần</a:t>
            </a:r>
            <a:r>
              <a:rPr lang="en-US" dirty="0">
                <a:solidFill>
                  <a:srgbClr val="52AF0D"/>
                </a:solidFill>
                <a:latin typeface="Lato"/>
              </a:rPr>
              <a:t> </a:t>
            </a:r>
            <a:r>
              <a:rPr lang="en-US" dirty="0" err="1">
                <a:solidFill>
                  <a:srgbClr val="52AF0D"/>
                </a:solidFill>
                <a:latin typeface="Lato"/>
              </a:rPr>
              <a:t>là</a:t>
            </a:r>
            <a:r>
              <a:rPr lang="en-US" dirty="0">
                <a:solidFill>
                  <a:srgbClr val="52AF0D"/>
                </a:solidFill>
                <a:latin typeface="Lato"/>
              </a:rPr>
              <a:t> </a:t>
            </a:r>
            <a:r>
              <a:rPr lang="en-US" dirty="0" err="1">
                <a:solidFill>
                  <a:srgbClr val="52AF0D"/>
                </a:solidFill>
                <a:latin typeface="Lato"/>
              </a:rPr>
              <a:t>bã</a:t>
            </a:r>
            <a:r>
              <a:rPr lang="en-US" dirty="0">
                <a:solidFill>
                  <a:srgbClr val="52AF0D"/>
                </a:solidFill>
                <a:latin typeface="Lato"/>
              </a:rPr>
              <a:t> </a:t>
            </a:r>
            <a:r>
              <a:rPr lang="en-US" dirty="0" err="1">
                <a:solidFill>
                  <a:srgbClr val="52AF0D"/>
                </a:solidFill>
                <a:latin typeface="Lato"/>
              </a:rPr>
              <a:t>cá</a:t>
            </a:r>
            <a:r>
              <a:rPr lang="en-US" dirty="0">
                <a:solidFill>
                  <a:srgbClr val="52AF0D"/>
                </a:solidFill>
                <a:latin typeface="Lato"/>
              </a:rPr>
              <a:t> </a:t>
            </a:r>
            <a:r>
              <a:rPr lang="en-US" dirty="0" err="1">
                <a:solidFill>
                  <a:srgbClr val="52AF0D"/>
                </a:solidFill>
                <a:latin typeface="Lato"/>
              </a:rPr>
              <a:t>được</a:t>
            </a:r>
            <a:r>
              <a:rPr lang="en-US" dirty="0">
                <a:solidFill>
                  <a:srgbClr val="52AF0D"/>
                </a:solidFill>
                <a:latin typeface="Lato"/>
              </a:rPr>
              <a:t> </a:t>
            </a:r>
            <a:r>
              <a:rPr lang="en-US" dirty="0" err="1">
                <a:solidFill>
                  <a:srgbClr val="52AF0D"/>
                </a:solidFill>
                <a:latin typeface="Lato"/>
              </a:rPr>
              <a:t>ép</a:t>
            </a:r>
            <a:r>
              <a:rPr lang="en-US" dirty="0">
                <a:solidFill>
                  <a:srgbClr val="52AF0D"/>
                </a:solidFill>
                <a:latin typeface="Lato"/>
              </a:rPr>
              <a:t> </a:t>
            </a:r>
            <a:r>
              <a:rPr lang="en-US" dirty="0" err="1">
                <a:solidFill>
                  <a:srgbClr val="52AF0D"/>
                </a:solidFill>
                <a:latin typeface="Lato"/>
              </a:rPr>
              <a:t>lỏng</a:t>
            </a:r>
            <a:endParaRPr lang="en-US" dirty="0">
              <a:solidFill>
                <a:srgbClr val="52AF0D"/>
              </a:solidFill>
              <a:latin typeface="Lato"/>
            </a:endParaRPr>
          </a:p>
        </p:txBody>
      </p:sp>
      <p:cxnSp>
        <p:nvCxnSpPr>
          <p:cNvPr id="9" name="Straight Connector 8"/>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grpSp>
        <p:nvGrpSpPr>
          <p:cNvPr id="2" name="Group 1"/>
          <p:cNvGrpSpPr/>
          <p:nvPr/>
        </p:nvGrpSpPr>
        <p:grpSpPr>
          <a:xfrm>
            <a:off x="3429000" y="1843645"/>
            <a:ext cx="5660162" cy="3643665"/>
            <a:chOff x="3547686" y="1752600"/>
            <a:chExt cx="5660162" cy="3643665"/>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7686" y="1752600"/>
              <a:ext cx="5575532" cy="358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BEABD57C-13DE-4C61-9E6B-AA21A61CACEF}"/>
                </a:ext>
              </a:extLst>
            </p:cNvPr>
            <p:cNvSpPr/>
            <p:nvPr/>
          </p:nvSpPr>
          <p:spPr>
            <a:xfrm>
              <a:off x="3549463" y="2858852"/>
              <a:ext cx="947326"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Cá</a:t>
              </a:r>
              <a:r>
                <a:rPr lang="en-US" sz="1050" dirty="0">
                  <a:solidFill>
                    <a:schemeClr val="tx1"/>
                  </a:solidFill>
                  <a:latin typeface="Arial" panose="020B0604020202020204" pitchFamily="34" charset="0"/>
                  <a:cs typeface="Arial" panose="020B0604020202020204" pitchFamily="34" charset="0"/>
                </a:rPr>
                <a:t> t</a:t>
              </a:r>
              <a:r>
                <a:rPr lang="vi-VN" sz="1050" dirty="0">
                  <a:solidFill>
                    <a:schemeClr val="tx1"/>
                  </a:solidFill>
                  <a:latin typeface="Arial" panose="020B0604020202020204" pitchFamily="34" charset="0"/>
                  <a:cs typeface="Arial" panose="020B0604020202020204" pitchFamily="34" charset="0"/>
                </a:rPr>
                <a:t>ư</a:t>
              </a:r>
              <a:r>
                <a:rPr lang="en-US" sz="1050" dirty="0" err="1">
                  <a:solidFill>
                    <a:schemeClr val="tx1"/>
                  </a:solidFill>
                  <a:latin typeface="Arial" panose="020B0604020202020204" pitchFamily="34" charset="0"/>
                  <a:cs typeface="Arial" panose="020B0604020202020204" pitchFamily="34" charset="0"/>
                </a:rPr>
                <a:t>ơi</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hoặc</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vụn</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cá</a:t>
              </a:r>
              <a:endParaRPr lang="en-US" sz="105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D720E50-97AF-485C-85D6-34F9D7A8B484}"/>
                </a:ext>
              </a:extLst>
            </p:cNvPr>
            <p:cNvSpPr/>
            <p:nvPr/>
          </p:nvSpPr>
          <p:spPr>
            <a:xfrm>
              <a:off x="4687155" y="2858852"/>
              <a:ext cx="947326"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Xay</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ngay</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trong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ngày</a:t>
              </a:r>
              <a:endParaRPr lang="en-US" sz="105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6690377-0E7C-4D8A-88D0-ECD8EA42F362}"/>
                </a:ext>
              </a:extLst>
            </p:cNvPr>
            <p:cNvSpPr/>
            <p:nvPr/>
          </p:nvSpPr>
          <p:spPr>
            <a:xfrm>
              <a:off x="5926769" y="2858852"/>
              <a:ext cx="947326"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Công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nghệ</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thủy</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phân</a:t>
              </a:r>
              <a:endParaRPr lang="en-US" sz="1050" dirty="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CB88D70-77BB-43A4-B7A9-A12B1A500AF3}"/>
                </a:ext>
              </a:extLst>
            </p:cNvPr>
            <p:cNvSpPr/>
            <p:nvPr/>
          </p:nvSpPr>
          <p:spPr>
            <a:xfrm>
              <a:off x="7063234" y="2891509"/>
              <a:ext cx="947326"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Lọc</a:t>
              </a:r>
              <a:r>
                <a:rPr lang="en-US" sz="1050" dirty="0">
                  <a:solidFill>
                    <a:schemeClr val="tx1"/>
                  </a:solidFill>
                  <a:latin typeface="Arial" panose="020B0604020202020204" pitchFamily="34" charset="0"/>
                  <a:cs typeface="Arial" panose="020B0604020202020204" pitchFamily="34" charset="0"/>
                </a:rPr>
                <a:t> qua l</a:t>
              </a:r>
              <a:r>
                <a:rPr lang="vi-VN" sz="1050" dirty="0">
                  <a:solidFill>
                    <a:schemeClr val="tx1"/>
                  </a:solidFill>
                  <a:latin typeface="Arial" panose="020B0604020202020204" pitchFamily="34" charset="0"/>
                  <a:cs typeface="Arial" panose="020B0604020202020204" pitchFamily="34" charset="0"/>
                </a:rPr>
                <a:t>ư</a:t>
              </a:r>
              <a:r>
                <a:rPr lang="en-US" sz="1050" dirty="0" err="1">
                  <a:solidFill>
                    <a:schemeClr val="tx1"/>
                  </a:solidFill>
                  <a:latin typeface="Arial" panose="020B0604020202020204" pitchFamily="34" charset="0"/>
                  <a:cs typeface="Arial" panose="020B0604020202020204" pitchFamily="34" charset="0"/>
                </a:rPr>
                <a:t>ới</a:t>
              </a:r>
              <a:r>
                <a:rPr lang="en-US" sz="1050" dirty="0">
                  <a:solidFill>
                    <a:schemeClr val="tx1"/>
                  </a:solidFill>
                  <a:latin typeface="Arial" panose="020B0604020202020204" pitchFamily="34" charset="0"/>
                  <a:cs typeface="Arial" panose="020B0604020202020204" pitchFamily="34" charset="0"/>
                </a:rPr>
                <a:t> 0.075 mm</a:t>
              </a:r>
            </a:p>
          </p:txBody>
        </p:sp>
        <p:sp>
          <p:nvSpPr>
            <p:cNvPr id="16" name="Rectangle 15">
              <a:extLst>
                <a:ext uri="{FF2B5EF4-FFF2-40B4-BE49-F238E27FC236}">
                  <a16:creationId xmlns:a16="http://schemas.microsoft.com/office/drawing/2014/main" id="{5C96127A-B82C-4BF0-885A-78E7AEA7956D}"/>
                </a:ext>
              </a:extLst>
            </p:cNvPr>
            <p:cNvSpPr/>
            <p:nvPr/>
          </p:nvSpPr>
          <p:spPr>
            <a:xfrm>
              <a:off x="8175892" y="2891509"/>
              <a:ext cx="947326"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cs typeface="Arial" panose="020B0604020202020204" pitchFamily="34" charset="0"/>
                </a:rPr>
                <a:t>100% </a:t>
              </a:r>
              <a:r>
                <a:rPr lang="en-US" sz="1050" dirty="0" err="1">
                  <a:solidFill>
                    <a:schemeClr val="tx1"/>
                  </a:solidFill>
                  <a:latin typeface="Arial" panose="020B0604020202020204" pitchFamily="34" charset="0"/>
                  <a:cs typeface="Arial" panose="020B0604020202020204" pitchFamily="34" charset="0"/>
                </a:rPr>
                <a:t>đạm</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cá</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thủy</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phân</a:t>
              </a:r>
              <a:endParaRPr lang="en-US" sz="1050"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716A09D-9CDA-4FD8-B80E-3C0A9EA82833}"/>
                </a:ext>
              </a:extLst>
            </p:cNvPr>
            <p:cNvSpPr/>
            <p:nvPr/>
          </p:nvSpPr>
          <p:spPr>
            <a:xfrm>
              <a:off x="3587860" y="4784845"/>
              <a:ext cx="947326" cy="610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Cá</a:t>
              </a:r>
              <a:endParaRPr lang="en-US" sz="105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D240BB9-AA42-4261-97A2-84A736AB1942}"/>
                </a:ext>
              </a:extLst>
            </p:cNvPr>
            <p:cNvSpPr/>
            <p:nvPr/>
          </p:nvSpPr>
          <p:spPr>
            <a:xfrm>
              <a:off x="4663026" y="4784845"/>
              <a:ext cx="1044883" cy="610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Nấu</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chín</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để</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tách</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dầu</a:t>
              </a:r>
              <a:r>
                <a:rPr lang="en-US" sz="1050" dirty="0">
                  <a:solidFill>
                    <a:schemeClr val="tx1"/>
                  </a:solidFill>
                  <a:latin typeface="Arial" panose="020B0604020202020204" pitchFamily="34" charset="0"/>
                  <a:cs typeface="Arial" panose="020B0604020202020204" pitchFamily="34" charset="0"/>
                </a:rPr>
                <a:t>, protein</a:t>
              </a:r>
            </a:p>
          </p:txBody>
        </p:sp>
        <p:sp>
          <p:nvSpPr>
            <p:cNvPr id="19" name="Rectangle 18">
              <a:extLst>
                <a:ext uri="{FF2B5EF4-FFF2-40B4-BE49-F238E27FC236}">
                  <a16:creationId xmlns:a16="http://schemas.microsoft.com/office/drawing/2014/main" id="{16D003DE-B854-4C99-8935-EEF5049BAD83}"/>
                </a:ext>
              </a:extLst>
            </p:cNvPr>
            <p:cNvSpPr/>
            <p:nvPr/>
          </p:nvSpPr>
          <p:spPr>
            <a:xfrm>
              <a:off x="5821604" y="4784845"/>
              <a:ext cx="1044885" cy="610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Dầu</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tách</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làm</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mỹ</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phẩm</a:t>
              </a:r>
              <a:r>
                <a:rPr lang="en-US" sz="1050" dirty="0">
                  <a:solidFill>
                    <a:schemeClr val="tx1"/>
                  </a:solidFill>
                  <a:latin typeface="Arial" panose="020B0604020202020204" pitchFamily="34" charset="0"/>
                  <a:cs typeface="Arial" panose="020B0604020202020204" pitchFamily="34" charset="0"/>
                </a:rPr>
                <a:t>, s</a:t>
              </a:r>
              <a:r>
                <a:rPr lang="vi-VN" sz="1050" dirty="0">
                  <a:solidFill>
                    <a:schemeClr val="tx1"/>
                  </a:solidFill>
                  <a:latin typeface="Arial" panose="020B0604020202020204" pitchFamily="34" charset="0"/>
                  <a:cs typeface="Arial" panose="020B0604020202020204" pitchFamily="34" charset="0"/>
                </a:rPr>
                <a:t>ơ</a:t>
              </a:r>
              <a:r>
                <a:rPr lang="en-US" sz="1050" dirty="0">
                  <a:solidFill>
                    <a:schemeClr val="tx1"/>
                  </a:solidFill>
                  <a:latin typeface="Arial" panose="020B0604020202020204" pitchFamily="34" charset="0"/>
                  <a:cs typeface="Arial" panose="020B0604020202020204" pitchFamily="34" charset="0"/>
                </a:rPr>
                <a:t>n…</a:t>
              </a:r>
            </a:p>
          </p:txBody>
        </p:sp>
        <p:sp>
          <p:nvSpPr>
            <p:cNvPr id="20" name="Rectangle 19">
              <a:extLst>
                <a:ext uri="{FF2B5EF4-FFF2-40B4-BE49-F238E27FC236}">
                  <a16:creationId xmlns:a16="http://schemas.microsoft.com/office/drawing/2014/main" id="{3A786209-7B5E-4188-A63F-5F5CE73540BB}"/>
                </a:ext>
              </a:extLst>
            </p:cNvPr>
            <p:cNvSpPr/>
            <p:nvPr/>
          </p:nvSpPr>
          <p:spPr>
            <a:xfrm>
              <a:off x="6980183" y="4784845"/>
              <a:ext cx="947326" cy="610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Đạm</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làm</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thức</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ăn</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chăn</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nuôi</a:t>
              </a:r>
              <a:endParaRPr lang="en-US" sz="1050"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81133AA1-CC70-4FBA-9ADB-9C461A326F9B}"/>
                </a:ext>
              </a:extLst>
            </p:cNvPr>
            <p:cNvSpPr/>
            <p:nvPr/>
          </p:nvSpPr>
          <p:spPr>
            <a:xfrm>
              <a:off x="8130694" y="4785755"/>
              <a:ext cx="1077154" cy="610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Arial" panose="020B0604020202020204" pitchFamily="34" charset="0"/>
                  <a:cs typeface="Arial" panose="020B0604020202020204" pitchFamily="34" charset="0"/>
                </a:rPr>
                <a:t>Còn</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lại</a:t>
              </a:r>
              <a:r>
                <a:rPr lang="en-US" sz="1050" dirty="0">
                  <a:solidFill>
                    <a:schemeClr val="tx1"/>
                  </a:solidFill>
                  <a:latin typeface="Arial" panose="020B0604020202020204" pitchFamily="34" charset="0"/>
                  <a:cs typeface="Arial" panose="020B0604020202020204" pitchFamily="34" charset="0"/>
                </a:rPr>
                <a:t> dung </a:t>
              </a:r>
              <a:r>
                <a:rPr lang="en-US" sz="1050" dirty="0" err="1">
                  <a:solidFill>
                    <a:schemeClr val="tx1"/>
                  </a:solidFill>
                  <a:latin typeface="Arial" panose="020B0604020202020204" pitchFamily="34" charset="0"/>
                  <a:cs typeface="Arial" panose="020B0604020202020204" pitchFamily="34" charset="0"/>
                </a:rPr>
                <a:t>dịch</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nghèo</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dinh</a:t>
              </a:r>
              <a:r>
                <a:rPr lang="en-US" sz="1050" dirty="0">
                  <a:solidFill>
                    <a:schemeClr val="tx1"/>
                  </a:solidFill>
                  <a:latin typeface="Arial" panose="020B0604020202020204" pitchFamily="34" charset="0"/>
                  <a:cs typeface="Arial" panose="020B0604020202020204" pitchFamily="34" charset="0"/>
                </a:rPr>
                <a:t> d</a:t>
              </a:r>
              <a:r>
                <a:rPr lang="vi-VN" sz="1050" dirty="0">
                  <a:solidFill>
                    <a:schemeClr val="tx1"/>
                  </a:solidFill>
                  <a:latin typeface="Arial" panose="020B0604020202020204" pitchFamily="34" charset="0"/>
                  <a:cs typeface="Arial" panose="020B0604020202020204" pitchFamily="34" charset="0"/>
                </a:rPr>
                <a:t>ư</a:t>
              </a:r>
              <a:r>
                <a:rPr lang="en-US" sz="1050" dirty="0" err="1">
                  <a:solidFill>
                    <a:schemeClr val="tx1"/>
                  </a:solidFill>
                  <a:latin typeface="Arial" panose="020B0604020202020204" pitchFamily="34" charset="0"/>
                  <a:cs typeface="Arial" panose="020B0604020202020204" pitchFamily="34" charset="0"/>
                </a:rPr>
                <a:t>ỡng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làm</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phân</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bón</a:t>
              </a:r>
              <a:endParaRPr lang="en-US" sz="1050" dirty="0">
                <a:solidFill>
                  <a:schemeClr val="tx1"/>
                </a:solidFill>
                <a:latin typeface="Arial" panose="020B0604020202020204" pitchFamily="34" charset="0"/>
                <a:cs typeface="Arial" panose="020B0604020202020204" pitchFamily="34" charset="0"/>
              </a:endParaRPr>
            </a:p>
          </p:txBody>
        </p:sp>
      </p:grpSp>
      <p:sp>
        <p:nvSpPr>
          <p:cNvPr id="22" name="TextBox 21"/>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Tree>
    <p:extLst>
      <p:ext uri="{BB962C8B-B14F-4D97-AF65-F5344CB8AC3E}">
        <p14:creationId xmlns:p14="http://schemas.microsoft.com/office/powerpoint/2010/main" val="321146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344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15</a:t>
            </a:r>
          </a:p>
        </p:txBody>
      </p:sp>
      <p:sp>
        <p:nvSpPr>
          <p:cNvPr id="8" name="Rectangle 7"/>
          <p:cNvSpPr/>
          <p:nvPr/>
        </p:nvSpPr>
        <p:spPr>
          <a:xfrm>
            <a:off x="838200" y="228600"/>
            <a:ext cx="8915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Drammatic</a:t>
            </a:r>
            <a:r>
              <a:rPr lang="en-US" sz="3000" b="1" dirty="0">
                <a:solidFill>
                  <a:schemeClr val="tx1">
                    <a:lumMod val="75000"/>
                    <a:lumOff val="25000"/>
                  </a:schemeClr>
                </a:solidFill>
                <a:latin typeface="Lato"/>
              </a:rPr>
              <a:t> </a:t>
            </a:r>
            <a:r>
              <a:rPr lang="en-US" sz="3000" b="1" dirty="0" err="1">
                <a:solidFill>
                  <a:srgbClr val="52AF0D"/>
                </a:solidFill>
                <a:latin typeface="Lato"/>
              </a:rPr>
              <a:t>cho</a:t>
            </a:r>
            <a:r>
              <a:rPr lang="en-US" sz="3000" b="1" dirty="0">
                <a:solidFill>
                  <a:srgbClr val="52AF0D"/>
                </a:solidFill>
                <a:latin typeface="Lato"/>
              </a:rPr>
              <a:t> </a:t>
            </a:r>
            <a:r>
              <a:rPr lang="en-US" sz="3000" b="1" dirty="0" err="1">
                <a:solidFill>
                  <a:srgbClr val="52AF0D"/>
                </a:solidFill>
                <a:latin typeface="Lato"/>
              </a:rPr>
              <a:t>Sản</a:t>
            </a:r>
            <a:r>
              <a:rPr lang="en-US" sz="3000" b="1" dirty="0">
                <a:solidFill>
                  <a:srgbClr val="52AF0D"/>
                </a:solidFill>
                <a:latin typeface="Lato"/>
              </a:rPr>
              <a:t> </a:t>
            </a:r>
            <a:r>
              <a:rPr lang="en-US" sz="3000" b="1" dirty="0" err="1">
                <a:solidFill>
                  <a:srgbClr val="52AF0D"/>
                </a:solidFill>
                <a:latin typeface="Lato"/>
              </a:rPr>
              <a:t>Phẩm</a:t>
            </a:r>
            <a:r>
              <a:rPr lang="en-US" sz="3000" b="1" dirty="0">
                <a:solidFill>
                  <a:srgbClr val="52AF0D"/>
                </a:solidFill>
                <a:latin typeface="Lato"/>
              </a:rPr>
              <a:t> </a:t>
            </a:r>
            <a:r>
              <a:rPr lang="en-US" sz="3000" b="1" dirty="0" err="1">
                <a:solidFill>
                  <a:srgbClr val="52AF0D"/>
                </a:solidFill>
                <a:latin typeface="Lato"/>
              </a:rPr>
              <a:t>Xuất</a:t>
            </a:r>
            <a:r>
              <a:rPr lang="en-US" sz="3000" b="1" dirty="0">
                <a:solidFill>
                  <a:srgbClr val="52AF0D"/>
                </a:solidFill>
                <a:latin typeface="Lato"/>
              </a:rPr>
              <a:t> </a:t>
            </a:r>
            <a:r>
              <a:rPr lang="en-US" sz="3000" b="1" dirty="0" err="1">
                <a:solidFill>
                  <a:srgbClr val="52AF0D"/>
                </a:solidFill>
                <a:latin typeface="Lato"/>
              </a:rPr>
              <a:t>Khẩu</a:t>
            </a:r>
            <a:endParaRPr lang="en-US" sz="3000" b="1" dirty="0">
              <a:solidFill>
                <a:srgbClr val="52AF0D"/>
              </a:solidFill>
              <a:latin typeface="Lato"/>
            </a:endParaRPr>
          </a:p>
        </p:txBody>
      </p:sp>
      <p:sp>
        <p:nvSpPr>
          <p:cNvPr id="9" name="Rectangle 8"/>
          <p:cNvSpPr/>
          <p:nvPr/>
        </p:nvSpPr>
        <p:spPr>
          <a:xfrm>
            <a:off x="838199" y="838200"/>
            <a:ext cx="830580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52AF0D"/>
                </a:solidFill>
                <a:latin typeface="Lato"/>
              </a:rPr>
              <a:t>Phân bón Dramm giúp các sản phẩm xuất khẩu đạt tiêu chuẩn GlobalG</a:t>
            </a:r>
            <a:r>
              <a:rPr lang="en-US" dirty="0">
                <a:solidFill>
                  <a:srgbClr val="52AF0D"/>
                </a:solidFill>
                <a:latin typeface="Lato"/>
              </a:rPr>
              <a:t>.</a:t>
            </a:r>
            <a:r>
              <a:rPr lang="vi-VN" dirty="0">
                <a:solidFill>
                  <a:srgbClr val="52AF0D"/>
                </a:solidFill>
                <a:latin typeface="Lato"/>
              </a:rPr>
              <a:t>A</a:t>
            </a:r>
            <a:r>
              <a:rPr lang="en-US" dirty="0">
                <a:solidFill>
                  <a:srgbClr val="52AF0D"/>
                </a:solidFill>
                <a:latin typeface="Lato"/>
              </a:rPr>
              <a:t>.</a:t>
            </a:r>
            <a:r>
              <a:rPr lang="vi-VN" dirty="0">
                <a:solidFill>
                  <a:srgbClr val="52AF0D"/>
                </a:solidFill>
                <a:latin typeface="Lato"/>
              </a:rPr>
              <a:t>P</a:t>
            </a:r>
          </a:p>
        </p:txBody>
      </p:sp>
      <p:cxnSp>
        <p:nvCxnSpPr>
          <p:cNvPr id="10" name="Straight Connector 9"/>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graphicFrame>
        <p:nvGraphicFramePr>
          <p:cNvPr id="3" name="Table 2"/>
          <p:cNvGraphicFramePr>
            <a:graphicFrameLocks noGrp="1"/>
          </p:cNvGraphicFramePr>
          <p:nvPr>
            <p:extLst>
              <p:ext uri="{D42A27DB-BD31-4B8C-83A1-F6EECF244321}">
                <p14:modId xmlns:p14="http://schemas.microsoft.com/office/powerpoint/2010/main" val="3559144160"/>
              </p:ext>
            </p:extLst>
          </p:nvPr>
        </p:nvGraphicFramePr>
        <p:xfrm>
          <a:off x="2144044" y="1578962"/>
          <a:ext cx="5247356" cy="4472068"/>
        </p:xfrm>
        <a:graphic>
          <a:graphicData uri="http://schemas.openxmlformats.org/drawingml/2006/table">
            <a:tbl>
              <a:tblPr firstRow="1" bandRow="1">
                <a:tableStyleId>{5C22544A-7EE6-4342-B048-85BDC9FD1C3A}</a:tableStyleId>
              </a:tblPr>
              <a:tblGrid>
                <a:gridCol w="2076162">
                  <a:extLst>
                    <a:ext uri="{9D8B030D-6E8A-4147-A177-3AD203B41FA5}">
                      <a16:colId xmlns:a16="http://schemas.microsoft.com/office/drawing/2014/main" val="20000"/>
                    </a:ext>
                  </a:extLst>
                </a:gridCol>
                <a:gridCol w="3171194">
                  <a:extLst>
                    <a:ext uri="{9D8B030D-6E8A-4147-A177-3AD203B41FA5}">
                      <a16:colId xmlns:a16="http://schemas.microsoft.com/office/drawing/2014/main" val="20001"/>
                    </a:ext>
                  </a:extLst>
                </a:gridCol>
              </a:tblGrid>
              <a:tr h="5646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Lato"/>
                        </a:rPr>
                        <a:t>GIẤY CHỨNG NHẬN GLOBALG.A.P</a:t>
                      </a:r>
                    </a:p>
                  </a:txBody>
                  <a:tcPr anchor="ctr">
                    <a:solidFill>
                      <a:srgbClr val="52AF0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bg1"/>
                          </a:solidFill>
                          <a:latin typeface="Lato"/>
                          <a:ea typeface="+mn-ea"/>
                          <a:cs typeface="+mn-cs"/>
                        </a:rPr>
                        <a:t>PHÂN</a:t>
                      </a:r>
                      <a:r>
                        <a:rPr lang="en-US" sz="1200" b="1" kern="1200" baseline="0" dirty="0">
                          <a:solidFill>
                            <a:schemeClr val="bg1"/>
                          </a:solidFill>
                          <a:latin typeface="Lato"/>
                          <a:ea typeface="+mn-ea"/>
                          <a:cs typeface="+mn-cs"/>
                        </a:rPr>
                        <a:t> HỮU CƠ </a:t>
                      </a:r>
                      <a:r>
                        <a:rPr lang="en-US" sz="1200" b="1" kern="1200" dirty="0">
                          <a:solidFill>
                            <a:schemeClr val="bg1"/>
                          </a:solidFill>
                          <a:latin typeface="Lato"/>
                          <a:ea typeface="+mn-ea"/>
                          <a:cs typeface="+mn-cs"/>
                        </a:rPr>
                        <a:t>DRAMMATIC</a:t>
                      </a:r>
                    </a:p>
                  </a:txBody>
                  <a:tcPr anchor="ctr">
                    <a:solidFill>
                      <a:srgbClr val="52AF0D"/>
                    </a:solidFill>
                  </a:tcPr>
                </a:tc>
                <a:extLst>
                  <a:ext uri="{0D108BD9-81ED-4DB2-BD59-A6C34878D82A}">
                    <a16:rowId xmlns:a16="http://schemas.microsoft.com/office/drawing/2014/main" val="10000"/>
                  </a:ext>
                </a:extLst>
              </a:tr>
              <a:tr h="564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err="1">
                          <a:solidFill>
                            <a:schemeClr val="tx1">
                              <a:lumMod val="75000"/>
                              <a:lumOff val="25000"/>
                            </a:schemeClr>
                          </a:solidFill>
                          <a:latin typeface="Lato"/>
                        </a:rPr>
                        <a:t>Độ</a:t>
                      </a:r>
                      <a:r>
                        <a:rPr lang="en-US" sz="1050" b="1" dirty="0">
                          <a:solidFill>
                            <a:schemeClr val="tx1">
                              <a:lumMod val="75000"/>
                              <a:lumOff val="25000"/>
                            </a:schemeClr>
                          </a:solidFill>
                          <a:latin typeface="Lato"/>
                        </a:rPr>
                        <a:t> an </a:t>
                      </a:r>
                      <a:r>
                        <a:rPr lang="en-US" sz="1050" b="1" dirty="0" err="1">
                          <a:solidFill>
                            <a:schemeClr val="tx1">
                              <a:lumMod val="75000"/>
                              <a:lumOff val="25000"/>
                            </a:schemeClr>
                          </a:solidFill>
                          <a:latin typeface="Lato"/>
                        </a:rPr>
                        <a:t>toàn</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nguồn</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gốc</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và</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xuất</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xứ</a:t>
                      </a:r>
                      <a:r>
                        <a:rPr lang="en-US" sz="1050" b="1" dirty="0">
                          <a:solidFill>
                            <a:schemeClr val="tx1">
                              <a:lumMod val="75000"/>
                              <a:lumOff val="25000"/>
                            </a:schemeClr>
                          </a:solidFill>
                          <a:latin typeface="Lato"/>
                        </a:rPr>
                        <a:t> </a:t>
                      </a:r>
                    </a:p>
                  </a:txBody>
                  <a:tcPr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kern="1200" dirty="0" err="1">
                          <a:solidFill>
                            <a:schemeClr val="tx1">
                              <a:lumMod val="75000"/>
                              <a:lumOff val="25000"/>
                            </a:schemeClr>
                          </a:solidFill>
                          <a:latin typeface="Lato"/>
                          <a:ea typeface="+mn-ea"/>
                          <a:cs typeface="+mn-cs"/>
                        </a:rPr>
                        <a:t>Chứng</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nhận</a:t>
                      </a:r>
                      <a:r>
                        <a:rPr lang="en-US" sz="1050" b="0" kern="1200" baseline="0" dirty="0">
                          <a:solidFill>
                            <a:schemeClr val="tx1">
                              <a:lumMod val="75000"/>
                              <a:lumOff val="25000"/>
                            </a:schemeClr>
                          </a:solidFill>
                          <a:latin typeface="Lato"/>
                          <a:ea typeface="+mn-ea"/>
                          <a:cs typeface="+mn-cs"/>
                        </a:rPr>
                        <a:t> OMRI </a:t>
                      </a:r>
                      <a:r>
                        <a:rPr lang="en-US" sz="1050" b="0" kern="1200" baseline="0" dirty="0" err="1">
                          <a:solidFill>
                            <a:schemeClr val="tx1">
                              <a:lumMod val="75000"/>
                              <a:lumOff val="25000"/>
                            </a:schemeClr>
                          </a:solidFill>
                          <a:latin typeface="Lato"/>
                          <a:ea typeface="+mn-ea"/>
                          <a:cs typeface="+mn-cs"/>
                        </a:rPr>
                        <a:t>của</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tổ</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chức</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hữu</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cơ</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Quốc</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Tế</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và</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Chứng</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nhận</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của</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Bộ</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Nông</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Nghiệp</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Mỹ</a:t>
                      </a:r>
                      <a:endParaRPr lang="en-US" sz="1050" b="0" kern="1200" dirty="0">
                        <a:solidFill>
                          <a:schemeClr val="tx1">
                            <a:lumMod val="75000"/>
                            <a:lumOff val="25000"/>
                          </a:schemeClr>
                        </a:solidFill>
                        <a:latin typeface="Lato"/>
                        <a:ea typeface="+mn-ea"/>
                        <a:cs typeface="+mn-cs"/>
                      </a:endParaRPr>
                    </a:p>
                  </a:txBody>
                  <a:tcPr anchor="ctr">
                    <a:solidFill>
                      <a:schemeClr val="accent5">
                        <a:lumMod val="20000"/>
                        <a:lumOff val="80000"/>
                      </a:schemeClr>
                    </a:solidFill>
                  </a:tcPr>
                </a:tc>
                <a:extLst>
                  <a:ext uri="{0D108BD9-81ED-4DB2-BD59-A6C34878D82A}">
                    <a16:rowId xmlns:a16="http://schemas.microsoft.com/office/drawing/2014/main" val="10001"/>
                  </a:ext>
                </a:extLst>
              </a:tr>
              <a:tr h="564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050" b="1" dirty="0">
                          <a:solidFill>
                            <a:schemeClr val="tx1">
                              <a:lumMod val="75000"/>
                              <a:lumOff val="25000"/>
                            </a:schemeClr>
                          </a:solidFill>
                          <a:latin typeface="Lato"/>
                        </a:rPr>
                        <a:t>Thân </a:t>
                      </a:r>
                      <a:r>
                        <a:rPr lang="en-US" sz="1050" b="1" dirty="0">
                          <a:solidFill>
                            <a:schemeClr val="tx1">
                              <a:lumMod val="75000"/>
                              <a:lumOff val="25000"/>
                            </a:schemeClr>
                          </a:solidFill>
                          <a:latin typeface="Lato"/>
                        </a:rPr>
                        <a:t>t</a:t>
                      </a:r>
                      <a:r>
                        <a:rPr lang="vi-VN" sz="1050" b="1" dirty="0">
                          <a:solidFill>
                            <a:schemeClr val="tx1">
                              <a:lumMod val="75000"/>
                              <a:lumOff val="25000"/>
                            </a:schemeClr>
                          </a:solidFill>
                          <a:latin typeface="Lato"/>
                        </a:rPr>
                        <a:t>hiện </a:t>
                      </a:r>
                      <a:r>
                        <a:rPr lang="en-US" sz="1050" b="1" dirty="0">
                          <a:solidFill>
                            <a:schemeClr val="tx1">
                              <a:lumMod val="75000"/>
                              <a:lumOff val="25000"/>
                            </a:schemeClr>
                          </a:solidFill>
                          <a:latin typeface="Lato"/>
                        </a:rPr>
                        <a:t>v</a:t>
                      </a:r>
                      <a:r>
                        <a:rPr lang="vi-VN" sz="1050" b="1" dirty="0">
                          <a:solidFill>
                            <a:schemeClr val="tx1">
                              <a:lumMod val="75000"/>
                              <a:lumOff val="25000"/>
                            </a:schemeClr>
                          </a:solidFill>
                          <a:latin typeface="Lato"/>
                        </a:rPr>
                        <a:t>ới </a:t>
                      </a:r>
                      <a:r>
                        <a:rPr lang="en-US" sz="1050" b="1" dirty="0">
                          <a:solidFill>
                            <a:schemeClr val="tx1">
                              <a:lumMod val="75000"/>
                              <a:lumOff val="25000"/>
                            </a:schemeClr>
                          </a:solidFill>
                          <a:latin typeface="Lato"/>
                        </a:rPr>
                        <a:t>m</a:t>
                      </a:r>
                      <a:r>
                        <a:rPr lang="vi-VN" sz="1050" b="1" dirty="0">
                          <a:solidFill>
                            <a:schemeClr val="tx1">
                              <a:lumMod val="75000"/>
                              <a:lumOff val="25000"/>
                            </a:schemeClr>
                          </a:solidFill>
                          <a:latin typeface="Lato"/>
                        </a:rPr>
                        <a:t>ôi </a:t>
                      </a:r>
                      <a:r>
                        <a:rPr lang="en-US" sz="1050" b="1" dirty="0">
                          <a:solidFill>
                            <a:schemeClr val="tx1">
                              <a:lumMod val="75000"/>
                              <a:lumOff val="25000"/>
                            </a:schemeClr>
                          </a:solidFill>
                          <a:latin typeface="Lato"/>
                        </a:rPr>
                        <a:t>t</a:t>
                      </a:r>
                      <a:r>
                        <a:rPr lang="vi-VN" sz="1050" b="1" dirty="0">
                          <a:solidFill>
                            <a:schemeClr val="tx1">
                              <a:lumMod val="75000"/>
                              <a:lumOff val="25000"/>
                            </a:schemeClr>
                          </a:solidFill>
                          <a:latin typeface="Lato"/>
                        </a:rPr>
                        <a:t>rường </a:t>
                      </a:r>
                      <a:endParaRPr lang="en-US" sz="1050" b="1" dirty="0">
                        <a:solidFill>
                          <a:schemeClr val="tx1">
                            <a:lumMod val="75000"/>
                            <a:lumOff val="25000"/>
                          </a:schemeClr>
                        </a:solidFill>
                        <a:latin typeface="Lato"/>
                      </a:endParaRPr>
                    </a:p>
                  </a:txBody>
                  <a:tcPr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kern="1200" dirty="0" err="1">
                          <a:solidFill>
                            <a:schemeClr val="tx1">
                              <a:lumMod val="75000"/>
                              <a:lumOff val="25000"/>
                            </a:schemeClr>
                          </a:solidFill>
                          <a:latin typeface="Lato"/>
                          <a:ea typeface="+mn-ea"/>
                          <a:cs typeface="+mn-cs"/>
                        </a:rPr>
                        <a:t>Sản</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phẩm</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hữu</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cơ</a:t>
                      </a:r>
                      <a:r>
                        <a:rPr lang="en-US" sz="1050" b="0" kern="1200" baseline="0" dirty="0">
                          <a:solidFill>
                            <a:schemeClr val="tx1">
                              <a:lumMod val="75000"/>
                              <a:lumOff val="25000"/>
                            </a:schemeClr>
                          </a:solidFill>
                          <a:latin typeface="Lato"/>
                          <a:ea typeface="+mn-ea"/>
                          <a:cs typeface="+mn-cs"/>
                        </a:rPr>
                        <a:t> </a:t>
                      </a:r>
                      <a:r>
                        <a:rPr lang="en-US" sz="1050" b="0" kern="1200" dirty="0">
                          <a:solidFill>
                            <a:schemeClr val="tx1">
                              <a:lumMod val="75000"/>
                              <a:lumOff val="25000"/>
                            </a:schemeClr>
                          </a:solidFill>
                          <a:latin typeface="Lato"/>
                          <a:ea typeface="+mn-ea"/>
                          <a:cs typeface="+mn-cs"/>
                        </a:rPr>
                        <a:t>100% </a:t>
                      </a:r>
                      <a:r>
                        <a:rPr lang="en-US" sz="1050" b="0" kern="1200" dirty="0" err="1">
                          <a:solidFill>
                            <a:schemeClr val="tx1">
                              <a:lumMod val="75000"/>
                              <a:lumOff val="25000"/>
                            </a:schemeClr>
                          </a:solidFill>
                          <a:latin typeface="Lato"/>
                          <a:ea typeface="+mn-ea"/>
                          <a:cs typeface="+mn-cs"/>
                        </a:rPr>
                        <a:t>từ</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thiên</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nhiên</a:t>
                      </a:r>
                      <a:r>
                        <a:rPr lang="en-US" sz="1050" b="0" kern="1200" baseline="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bảo</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vệ</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môi</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trường</a:t>
                      </a:r>
                      <a:endParaRPr lang="vi-VN" sz="1050" b="0" kern="1200" dirty="0">
                        <a:solidFill>
                          <a:schemeClr val="tx1">
                            <a:lumMod val="75000"/>
                            <a:lumOff val="25000"/>
                          </a:schemeClr>
                        </a:solidFill>
                        <a:latin typeface="Lato"/>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b="0" kern="1200" dirty="0">
                        <a:solidFill>
                          <a:schemeClr val="tx1">
                            <a:lumMod val="75000"/>
                            <a:lumOff val="25000"/>
                          </a:schemeClr>
                        </a:solidFill>
                        <a:latin typeface="Lato"/>
                        <a:ea typeface="+mn-ea"/>
                        <a:cs typeface="+mn-cs"/>
                      </a:endParaRPr>
                    </a:p>
                  </a:txBody>
                  <a:tcPr anchor="ctr">
                    <a:solidFill>
                      <a:schemeClr val="accent5">
                        <a:lumMod val="20000"/>
                        <a:lumOff val="80000"/>
                      </a:schemeClr>
                    </a:solidFill>
                  </a:tcPr>
                </a:tc>
                <a:extLst>
                  <a:ext uri="{0D108BD9-81ED-4DB2-BD59-A6C34878D82A}">
                    <a16:rowId xmlns:a16="http://schemas.microsoft.com/office/drawing/2014/main" val="10002"/>
                  </a:ext>
                </a:extLst>
              </a:tr>
              <a:tr h="564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050" b="1" dirty="0">
                          <a:solidFill>
                            <a:schemeClr val="tx1">
                              <a:lumMod val="75000"/>
                              <a:lumOff val="25000"/>
                            </a:schemeClr>
                          </a:solidFill>
                          <a:latin typeface="Lato"/>
                        </a:rPr>
                        <a:t>Sức </a:t>
                      </a:r>
                      <a:r>
                        <a:rPr lang="en-US" sz="1050" b="1" dirty="0">
                          <a:solidFill>
                            <a:schemeClr val="tx1">
                              <a:lumMod val="75000"/>
                              <a:lumOff val="25000"/>
                            </a:schemeClr>
                          </a:solidFill>
                          <a:latin typeface="Lato"/>
                        </a:rPr>
                        <a:t>k</a:t>
                      </a:r>
                      <a:r>
                        <a:rPr lang="vi-VN" sz="1050" b="1" dirty="0">
                          <a:solidFill>
                            <a:schemeClr val="tx1">
                              <a:lumMod val="75000"/>
                              <a:lumOff val="25000"/>
                            </a:schemeClr>
                          </a:solidFill>
                          <a:latin typeface="Lato"/>
                        </a:rPr>
                        <a:t>hỏe </a:t>
                      </a:r>
                      <a:r>
                        <a:rPr lang="en-US" sz="1050" b="1" dirty="0">
                          <a:solidFill>
                            <a:schemeClr val="tx1">
                              <a:lumMod val="75000"/>
                              <a:lumOff val="25000"/>
                            </a:schemeClr>
                          </a:solidFill>
                          <a:latin typeface="Lato"/>
                        </a:rPr>
                        <a:t>v</a:t>
                      </a:r>
                      <a:r>
                        <a:rPr lang="vi-VN" sz="1050" b="1" dirty="0">
                          <a:solidFill>
                            <a:schemeClr val="tx1">
                              <a:lumMod val="75000"/>
                              <a:lumOff val="25000"/>
                            </a:schemeClr>
                          </a:solidFill>
                          <a:latin typeface="Lato"/>
                        </a:rPr>
                        <a:t>à </a:t>
                      </a:r>
                      <a:r>
                        <a:rPr lang="en-US" sz="1050" b="1" dirty="0">
                          <a:solidFill>
                            <a:schemeClr val="tx1">
                              <a:lumMod val="75000"/>
                              <a:lumOff val="25000"/>
                            </a:schemeClr>
                          </a:solidFill>
                          <a:latin typeface="Lato"/>
                        </a:rPr>
                        <a:t>a</a:t>
                      </a:r>
                      <a:r>
                        <a:rPr lang="vi-VN" sz="1050" b="1" dirty="0">
                          <a:solidFill>
                            <a:schemeClr val="tx1">
                              <a:lumMod val="75000"/>
                              <a:lumOff val="25000"/>
                            </a:schemeClr>
                          </a:solidFill>
                          <a:latin typeface="Lato"/>
                        </a:rPr>
                        <a:t>n </a:t>
                      </a:r>
                      <a:r>
                        <a:rPr lang="en-US" sz="1050" b="1" dirty="0">
                          <a:solidFill>
                            <a:schemeClr val="tx1">
                              <a:lumMod val="75000"/>
                              <a:lumOff val="25000"/>
                            </a:schemeClr>
                          </a:solidFill>
                          <a:latin typeface="Lato"/>
                        </a:rPr>
                        <a:t>t</a:t>
                      </a:r>
                      <a:r>
                        <a:rPr lang="vi-VN" sz="1050" b="1" dirty="0">
                          <a:solidFill>
                            <a:schemeClr val="tx1">
                              <a:lumMod val="75000"/>
                              <a:lumOff val="25000"/>
                            </a:schemeClr>
                          </a:solidFill>
                          <a:latin typeface="Lato"/>
                        </a:rPr>
                        <a:t>oàn </a:t>
                      </a:r>
                      <a:r>
                        <a:rPr lang="en-US" sz="1050" b="1" dirty="0">
                          <a:solidFill>
                            <a:schemeClr val="tx1">
                              <a:lumMod val="75000"/>
                              <a:lumOff val="25000"/>
                            </a:schemeClr>
                          </a:solidFill>
                          <a:latin typeface="Lato"/>
                        </a:rPr>
                        <a:t>l</a:t>
                      </a:r>
                      <a:r>
                        <a:rPr lang="vi-VN" sz="1050" b="1" dirty="0">
                          <a:solidFill>
                            <a:schemeClr val="tx1">
                              <a:lumMod val="75000"/>
                              <a:lumOff val="25000"/>
                            </a:schemeClr>
                          </a:solidFill>
                          <a:latin typeface="Lato"/>
                        </a:rPr>
                        <a:t>ao </a:t>
                      </a:r>
                      <a:r>
                        <a:rPr lang="en-US" sz="1050" b="1" dirty="0">
                          <a:solidFill>
                            <a:schemeClr val="tx1">
                              <a:lumMod val="75000"/>
                              <a:lumOff val="25000"/>
                            </a:schemeClr>
                          </a:solidFill>
                          <a:latin typeface="Lato"/>
                        </a:rPr>
                        <a:t>đ</a:t>
                      </a:r>
                      <a:r>
                        <a:rPr lang="vi-VN" sz="1050" b="1" dirty="0">
                          <a:solidFill>
                            <a:schemeClr val="tx1">
                              <a:lumMod val="75000"/>
                              <a:lumOff val="25000"/>
                            </a:schemeClr>
                          </a:solidFill>
                          <a:latin typeface="Lato"/>
                        </a:rPr>
                        <a:t>ộng</a:t>
                      </a:r>
                      <a:endParaRPr lang="en-US" sz="1050" b="1" dirty="0">
                        <a:solidFill>
                          <a:schemeClr val="tx1">
                            <a:lumMod val="75000"/>
                            <a:lumOff val="25000"/>
                          </a:schemeClr>
                        </a:solidFill>
                        <a:latin typeface="Lato"/>
                      </a:endParaRPr>
                    </a:p>
                  </a:txBody>
                  <a:tcPr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tx1">
                              <a:lumMod val="75000"/>
                              <a:lumOff val="25000"/>
                            </a:schemeClr>
                          </a:solidFill>
                          <a:latin typeface="Lato"/>
                          <a:ea typeface="+mn-ea"/>
                          <a:cs typeface="+mn-cs"/>
                        </a:rPr>
                        <a:t>An </a:t>
                      </a:r>
                      <a:r>
                        <a:rPr lang="en-US" sz="1050" b="0" kern="1200" dirty="0" err="1">
                          <a:solidFill>
                            <a:schemeClr val="tx1">
                              <a:lumMod val="75000"/>
                              <a:lumOff val="25000"/>
                            </a:schemeClr>
                          </a:solidFill>
                          <a:latin typeface="Lato"/>
                          <a:ea typeface="+mn-ea"/>
                          <a:cs typeface="+mn-cs"/>
                        </a:rPr>
                        <a:t>toàn</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cho</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sử</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dụng</a:t>
                      </a:r>
                      <a:endParaRPr lang="en-US" sz="1050" b="0" kern="1200" dirty="0">
                        <a:solidFill>
                          <a:schemeClr val="tx1">
                            <a:lumMod val="75000"/>
                            <a:lumOff val="25000"/>
                          </a:schemeClr>
                        </a:solidFill>
                        <a:latin typeface="Lato"/>
                        <a:ea typeface="+mn-ea"/>
                        <a:cs typeface="+mn-cs"/>
                      </a:endParaRPr>
                    </a:p>
                  </a:txBody>
                  <a:tcPr anchor="ctr">
                    <a:solidFill>
                      <a:schemeClr val="accent5">
                        <a:lumMod val="20000"/>
                        <a:lumOff val="80000"/>
                      </a:schemeClr>
                    </a:solidFill>
                  </a:tcPr>
                </a:tc>
                <a:extLst>
                  <a:ext uri="{0D108BD9-81ED-4DB2-BD59-A6C34878D82A}">
                    <a16:rowId xmlns:a16="http://schemas.microsoft.com/office/drawing/2014/main" val="10003"/>
                  </a:ext>
                </a:extLst>
              </a:tr>
              <a:tr h="499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err="1">
                          <a:solidFill>
                            <a:schemeClr val="tx1">
                              <a:lumMod val="75000"/>
                              <a:lumOff val="25000"/>
                            </a:schemeClr>
                          </a:solidFill>
                          <a:latin typeface="Lato"/>
                        </a:rPr>
                        <a:t>Quản</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lí</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cây</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trồng</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tổng</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hợp</a:t>
                      </a:r>
                      <a:r>
                        <a:rPr lang="en-US" sz="1050" b="1" dirty="0">
                          <a:solidFill>
                            <a:schemeClr val="tx1">
                              <a:lumMod val="75000"/>
                              <a:lumOff val="25000"/>
                            </a:schemeClr>
                          </a:solidFill>
                          <a:latin typeface="Lato"/>
                        </a:rPr>
                        <a:t> </a:t>
                      </a:r>
                    </a:p>
                  </a:txBody>
                  <a:tcPr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050" b="0" kern="1200" dirty="0">
                          <a:solidFill>
                            <a:schemeClr val="tx1">
                              <a:lumMod val="75000"/>
                              <a:lumOff val="25000"/>
                            </a:schemeClr>
                          </a:solidFill>
                          <a:latin typeface="Lato"/>
                          <a:ea typeface="+mn-ea"/>
                          <a:cs typeface="+mn-cs"/>
                        </a:rPr>
                        <a:t>Tốt cho đất, giúp cải thiện quản lý đất</a:t>
                      </a:r>
                    </a:p>
                  </a:txBody>
                  <a:tcPr anchor="ctr">
                    <a:solidFill>
                      <a:schemeClr val="accent5">
                        <a:lumMod val="20000"/>
                        <a:lumOff val="80000"/>
                      </a:schemeClr>
                    </a:solidFill>
                  </a:tcPr>
                </a:tc>
                <a:extLst>
                  <a:ext uri="{0D108BD9-81ED-4DB2-BD59-A6C34878D82A}">
                    <a16:rowId xmlns:a16="http://schemas.microsoft.com/office/drawing/2014/main" val="10004"/>
                  </a:ext>
                </a:extLst>
              </a:tr>
              <a:tr h="564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err="1">
                          <a:solidFill>
                            <a:schemeClr val="tx1">
                              <a:lumMod val="75000"/>
                              <a:lumOff val="25000"/>
                            </a:schemeClr>
                          </a:solidFill>
                          <a:latin typeface="Lato"/>
                        </a:rPr>
                        <a:t>Quản</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lí</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dịch</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hại</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tổng</a:t>
                      </a:r>
                      <a:r>
                        <a:rPr lang="en-US" sz="1050" b="1" dirty="0">
                          <a:solidFill>
                            <a:schemeClr val="tx1">
                              <a:lumMod val="75000"/>
                              <a:lumOff val="25000"/>
                            </a:schemeClr>
                          </a:solidFill>
                          <a:latin typeface="Lato"/>
                        </a:rPr>
                        <a:t> </a:t>
                      </a:r>
                      <a:r>
                        <a:rPr lang="en-US" sz="1050" b="1" dirty="0" err="1">
                          <a:solidFill>
                            <a:schemeClr val="tx1">
                              <a:lumMod val="75000"/>
                              <a:lumOff val="25000"/>
                            </a:schemeClr>
                          </a:solidFill>
                          <a:latin typeface="Lato"/>
                        </a:rPr>
                        <a:t>hợp</a:t>
                      </a:r>
                      <a:r>
                        <a:rPr lang="en-US" sz="1050" b="1" dirty="0">
                          <a:solidFill>
                            <a:schemeClr val="tx1">
                              <a:lumMod val="75000"/>
                              <a:lumOff val="25000"/>
                            </a:schemeClr>
                          </a:solidFill>
                          <a:latin typeface="Lato"/>
                        </a:rPr>
                        <a:t> </a:t>
                      </a:r>
                    </a:p>
                  </a:txBody>
                  <a:tcPr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kern="1200" baseline="0" dirty="0">
                          <a:solidFill>
                            <a:schemeClr val="tx1">
                              <a:lumMod val="75000"/>
                              <a:lumOff val="25000"/>
                            </a:schemeClr>
                          </a:solidFill>
                          <a:latin typeface="Lato"/>
                          <a:ea typeface="+mn-ea"/>
                          <a:cs typeface="+mn-cs"/>
                        </a:rPr>
                        <a:t>Cho </a:t>
                      </a:r>
                      <a:r>
                        <a:rPr lang="en-US" sz="1050" b="0" kern="1200" baseline="0" dirty="0" err="1">
                          <a:solidFill>
                            <a:schemeClr val="tx1">
                              <a:lumMod val="75000"/>
                              <a:lumOff val="25000"/>
                            </a:schemeClr>
                          </a:solidFill>
                          <a:latin typeface="Lato"/>
                          <a:ea typeface="+mn-ea"/>
                          <a:cs typeface="+mn-cs"/>
                        </a:rPr>
                        <a:t>sản</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phẩm</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nông</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nghiệp</a:t>
                      </a:r>
                      <a:r>
                        <a:rPr lang="en-US" sz="1050" b="0" kern="1200" baseline="0" dirty="0">
                          <a:solidFill>
                            <a:schemeClr val="tx1">
                              <a:lumMod val="75000"/>
                              <a:lumOff val="25000"/>
                            </a:schemeClr>
                          </a:solidFill>
                          <a:latin typeface="Lato"/>
                          <a:ea typeface="+mn-ea"/>
                          <a:cs typeface="+mn-cs"/>
                        </a:rPr>
                        <a:t> an </a:t>
                      </a:r>
                      <a:r>
                        <a:rPr lang="en-US" sz="1050" b="0" kern="1200" baseline="0" dirty="0" err="1">
                          <a:solidFill>
                            <a:schemeClr val="tx1">
                              <a:lumMod val="75000"/>
                              <a:lumOff val="25000"/>
                            </a:schemeClr>
                          </a:solidFill>
                          <a:latin typeface="Lato"/>
                          <a:ea typeface="+mn-ea"/>
                          <a:cs typeface="+mn-cs"/>
                        </a:rPr>
                        <a:t>toàn</a:t>
                      </a:r>
                      <a:endParaRPr lang="en-US" sz="1050" b="0" kern="1200" baseline="0" dirty="0">
                        <a:solidFill>
                          <a:schemeClr val="tx1">
                            <a:lumMod val="75000"/>
                            <a:lumOff val="25000"/>
                          </a:schemeClr>
                        </a:solidFill>
                        <a:latin typeface="Lato"/>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kern="1200" baseline="0" dirty="0" err="1">
                          <a:solidFill>
                            <a:schemeClr val="tx1">
                              <a:lumMod val="75000"/>
                              <a:lumOff val="25000"/>
                            </a:schemeClr>
                          </a:solidFill>
                          <a:latin typeface="Lato"/>
                          <a:ea typeface="+mn-ea"/>
                          <a:cs typeface="+mn-cs"/>
                        </a:rPr>
                        <a:t>Giảm</a:t>
                      </a:r>
                      <a:r>
                        <a:rPr lang="vi-VN" sz="1050" b="0" kern="1200" dirty="0">
                          <a:solidFill>
                            <a:schemeClr val="tx1">
                              <a:lumMod val="75000"/>
                              <a:lumOff val="25000"/>
                            </a:schemeClr>
                          </a:solidFill>
                          <a:latin typeface="Lato"/>
                          <a:ea typeface="+mn-ea"/>
                          <a:cs typeface="+mn-cs"/>
                        </a:rPr>
                        <a:t> sâu bệnh hại</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cho</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cây</a:t>
                      </a:r>
                      <a:r>
                        <a:rPr lang="vi-VN" sz="1050" b="0" kern="1200" dirty="0">
                          <a:solidFill>
                            <a:schemeClr val="tx1">
                              <a:lumMod val="75000"/>
                              <a:lumOff val="25000"/>
                            </a:schemeClr>
                          </a:solidFill>
                          <a:latin typeface="Lato"/>
                          <a:ea typeface="+mn-ea"/>
                          <a:cs typeface="+mn-cs"/>
                        </a:rPr>
                        <a:t>,</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tăng</a:t>
                      </a:r>
                      <a:r>
                        <a:rPr lang="vi-VN" sz="1050" b="0" kern="1200" dirty="0">
                          <a:solidFill>
                            <a:schemeClr val="tx1">
                              <a:lumMod val="75000"/>
                              <a:lumOff val="25000"/>
                            </a:schemeClr>
                          </a:solidFill>
                          <a:latin typeface="Lato"/>
                          <a:ea typeface="+mn-ea"/>
                          <a:cs typeface="+mn-cs"/>
                        </a:rPr>
                        <a:t> độ phì nhiêu của đất</a:t>
                      </a:r>
                    </a:p>
                  </a:txBody>
                  <a:tcPr anchor="ctr">
                    <a:solidFill>
                      <a:schemeClr val="accent5">
                        <a:lumMod val="20000"/>
                        <a:lumOff val="80000"/>
                      </a:schemeClr>
                    </a:solidFill>
                  </a:tcPr>
                </a:tc>
                <a:extLst>
                  <a:ext uri="{0D108BD9-81ED-4DB2-BD59-A6C34878D82A}">
                    <a16:rowId xmlns:a16="http://schemas.microsoft.com/office/drawing/2014/main" val="10005"/>
                  </a:ext>
                </a:extLst>
              </a:tr>
              <a:tr h="564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050" b="1" dirty="0">
                          <a:solidFill>
                            <a:schemeClr val="tx1">
                              <a:lumMod val="75000"/>
                              <a:lumOff val="25000"/>
                            </a:schemeClr>
                          </a:solidFill>
                          <a:latin typeface="Lato"/>
                        </a:rPr>
                        <a:t>Hệ thống quản lí chất lượng </a:t>
                      </a:r>
                      <a:endParaRPr lang="en-US" sz="1050" b="1" dirty="0">
                        <a:solidFill>
                          <a:schemeClr val="tx1">
                            <a:lumMod val="75000"/>
                            <a:lumOff val="25000"/>
                          </a:schemeClr>
                        </a:solidFill>
                        <a:latin typeface="Lato"/>
                      </a:endParaRPr>
                    </a:p>
                  </a:txBody>
                  <a:tcPr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050" b="0" kern="1200" dirty="0">
                          <a:solidFill>
                            <a:schemeClr val="tx1">
                              <a:lumMod val="75000"/>
                              <a:lumOff val="25000"/>
                            </a:schemeClr>
                          </a:solidFill>
                          <a:latin typeface="Lato"/>
                          <a:ea typeface="+mn-ea"/>
                          <a:cs typeface="+mn-cs"/>
                        </a:rPr>
                        <a:t>Nâng cao năng suất, giảm chi phí, nâng cao hiệu suất hấp thụ chất dinh dưỡng của cây</a:t>
                      </a:r>
                      <a:r>
                        <a:rPr lang="en-US" sz="1050" b="0" kern="1200" dirty="0">
                          <a:solidFill>
                            <a:schemeClr val="tx1">
                              <a:lumMod val="75000"/>
                              <a:lumOff val="25000"/>
                            </a:schemeClr>
                          </a:solidFill>
                          <a:latin typeface="Lato"/>
                          <a:ea typeface="+mn-ea"/>
                          <a:cs typeface="+mn-cs"/>
                        </a:rPr>
                        <a:t>,</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nâng</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cao</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chất</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lượng</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sản</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phẩm</a:t>
                      </a:r>
                      <a:endParaRPr lang="vi-VN" sz="1050" b="0" kern="1200" dirty="0">
                        <a:solidFill>
                          <a:schemeClr val="tx1">
                            <a:lumMod val="75000"/>
                            <a:lumOff val="25000"/>
                          </a:schemeClr>
                        </a:solidFill>
                        <a:latin typeface="Lato"/>
                        <a:ea typeface="+mn-ea"/>
                        <a:cs typeface="+mn-cs"/>
                      </a:endParaRPr>
                    </a:p>
                  </a:txBody>
                  <a:tcPr anchor="ctr">
                    <a:solidFill>
                      <a:schemeClr val="accent5">
                        <a:lumMod val="20000"/>
                        <a:lumOff val="80000"/>
                      </a:schemeClr>
                    </a:solidFill>
                  </a:tcPr>
                </a:tc>
                <a:extLst>
                  <a:ext uri="{0D108BD9-81ED-4DB2-BD59-A6C34878D82A}">
                    <a16:rowId xmlns:a16="http://schemas.microsoft.com/office/drawing/2014/main" val="10006"/>
                  </a:ext>
                </a:extLst>
              </a:tr>
              <a:tr h="564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050" b="1" kern="1200" noProof="0" dirty="0">
                          <a:solidFill>
                            <a:schemeClr val="tx1">
                              <a:lumMod val="75000"/>
                              <a:lumOff val="25000"/>
                            </a:schemeClr>
                          </a:solidFill>
                          <a:latin typeface="Lato"/>
                          <a:ea typeface="+mn-ea"/>
                          <a:cs typeface="+mn-cs"/>
                        </a:rPr>
                        <a:t>Hệ </a:t>
                      </a:r>
                      <a:r>
                        <a:rPr lang="en-US" sz="1050" b="1" kern="1200" noProof="0" dirty="0" err="1">
                          <a:solidFill>
                            <a:schemeClr val="tx1">
                              <a:lumMod val="75000"/>
                              <a:lumOff val="25000"/>
                            </a:schemeClr>
                          </a:solidFill>
                          <a:latin typeface="Lato"/>
                          <a:ea typeface="+mn-ea"/>
                          <a:cs typeface="+mn-cs"/>
                        </a:rPr>
                        <a:t>thống</a:t>
                      </a:r>
                      <a:r>
                        <a:rPr lang="vi-VN" sz="1050" b="1" kern="1200" noProof="0" dirty="0">
                          <a:solidFill>
                            <a:schemeClr val="tx1">
                              <a:lumMod val="75000"/>
                              <a:lumOff val="25000"/>
                            </a:schemeClr>
                          </a:solidFill>
                          <a:latin typeface="Lato"/>
                          <a:ea typeface="+mn-ea"/>
                          <a:cs typeface="+mn-cs"/>
                        </a:rPr>
                        <a:t> </a:t>
                      </a:r>
                      <a:r>
                        <a:rPr lang="en-US" sz="1050" b="1" kern="1200" noProof="0" dirty="0">
                          <a:solidFill>
                            <a:schemeClr val="tx1">
                              <a:lumMod val="75000"/>
                              <a:lumOff val="25000"/>
                            </a:schemeClr>
                          </a:solidFill>
                          <a:latin typeface="Lato"/>
                          <a:ea typeface="+mn-ea"/>
                          <a:cs typeface="+mn-cs"/>
                        </a:rPr>
                        <a:t>p</a:t>
                      </a:r>
                      <a:r>
                        <a:rPr lang="vi-VN" sz="1050" b="1" kern="1200" noProof="0" dirty="0">
                          <a:solidFill>
                            <a:schemeClr val="tx1">
                              <a:lumMod val="75000"/>
                              <a:lumOff val="25000"/>
                            </a:schemeClr>
                          </a:solidFill>
                          <a:latin typeface="Lato"/>
                          <a:ea typeface="+mn-ea"/>
                          <a:cs typeface="+mn-cs"/>
                        </a:rPr>
                        <a:t>hân </a:t>
                      </a:r>
                      <a:r>
                        <a:rPr lang="en-US" sz="1050" b="1" kern="1200" noProof="0" dirty="0">
                          <a:solidFill>
                            <a:schemeClr val="tx1">
                              <a:lumMod val="75000"/>
                              <a:lumOff val="25000"/>
                            </a:schemeClr>
                          </a:solidFill>
                          <a:latin typeface="Lato"/>
                          <a:ea typeface="+mn-ea"/>
                          <a:cs typeface="+mn-cs"/>
                        </a:rPr>
                        <a:t>t</a:t>
                      </a:r>
                      <a:r>
                        <a:rPr lang="vi-VN" sz="1050" b="1" kern="1200" noProof="0" dirty="0">
                          <a:solidFill>
                            <a:schemeClr val="tx1">
                              <a:lumMod val="75000"/>
                              <a:lumOff val="25000"/>
                            </a:schemeClr>
                          </a:solidFill>
                          <a:latin typeface="Lato"/>
                          <a:ea typeface="+mn-ea"/>
                          <a:cs typeface="+mn-cs"/>
                        </a:rPr>
                        <a:t>ích </a:t>
                      </a:r>
                      <a:r>
                        <a:rPr lang="en-US" sz="1050" b="1" kern="1200" noProof="0" dirty="0">
                          <a:solidFill>
                            <a:schemeClr val="tx1">
                              <a:lumMod val="75000"/>
                              <a:lumOff val="25000"/>
                            </a:schemeClr>
                          </a:solidFill>
                          <a:latin typeface="Lato"/>
                          <a:ea typeface="+mn-ea"/>
                          <a:cs typeface="+mn-cs"/>
                        </a:rPr>
                        <a:t>m</a:t>
                      </a:r>
                      <a:r>
                        <a:rPr lang="vi-VN" sz="1050" b="1" kern="1200" noProof="0" dirty="0">
                          <a:solidFill>
                            <a:schemeClr val="tx1">
                              <a:lumMod val="75000"/>
                              <a:lumOff val="25000"/>
                            </a:schemeClr>
                          </a:solidFill>
                          <a:latin typeface="Lato"/>
                          <a:ea typeface="+mn-ea"/>
                          <a:cs typeface="+mn-cs"/>
                        </a:rPr>
                        <a:t>ối </a:t>
                      </a:r>
                      <a:r>
                        <a:rPr lang="en-US" sz="1050" b="1" kern="1200" noProof="0" dirty="0">
                          <a:solidFill>
                            <a:schemeClr val="tx1">
                              <a:lumMod val="75000"/>
                              <a:lumOff val="25000"/>
                            </a:schemeClr>
                          </a:solidFill>
                          <a:latin typeface="Lato"/>
                          <a:ea typeface="+mn-ea"/>
                          <a:cs typeface="+mn-cs"/>
                        </a:rPr>
                        <a:t>n</a:t>
                      </a:r>
                      <a:r>
                        <a:rPr lang="vi-VN" sz="1050" b="1" kern="1200" noProof="0" dirty="0">
                          <a:solidFill>
                            <a:schemeClr val="tx1">
                              <a:lumMod val="75000"/>
                              <a:lumOff val="25000"/>
                            </a:schemeClr>
                          </a:solidFill>
                          <a:latin typeface="Lato"/>
                          <a:ea typeface="+mn-ea"/>
                          <a:cs typeface="+mn-cs"/>
                        </a:rPr>
                        <a:t>guy </a:t>
                      </a:r>
                      <a:r>
                        <a:rPr lang="en-US" sz="1050" b="1" kern="1200" noProof="0" dirty="0">
                          <a:solidFill>
                            <a:schemeClr val="tx1">
                              <a:lumMod val="75000"/>
                              <a:lumOff val="25000"/>
                            </a:schemeClr>
                          </a:solidFill>
                          <a:latin typeface="Lato"/>
                          <a:ea typeface="+mn-ea"/>
                          <a:cs typeface="+mn-cs"/>
                        </a:rPr>
                        <a:t>v</a:t>
                      </a:r>
                      <a:r>
                        <a:rPr lang="vi-VN" sz="1050" b="1" kern="1200" noProof="0" dirty="0">
                          <a:solidFill>
                            <a:schemeClr val="tx1">
                              <a:lumMod val="75000"/>
                              <a:lumOff val="25000"/>
                            </a:schemeClr>
                          </a:solidFill>
                          <a:latin typeface="Lato"/>
                          <a:ea typeface="+mn-ea"/>
                          <a:cs typeface="+mn-cs"/>
                        </a:rPr>
                        <a:t>à </a:t>
                      </a:r>
                      <a:r>
                        <a:rPr lang="en-US" sz="1050" b="1" kern="1200" noProof="0" dirty="0">
                          <a:solidFill>
                            <a:schemeClr val="tx1">
                              <a:lumMod val="75000"/>
                              <a:lumOff val="25000"/>
                            </a:schemeClr>
                          </a:solidFill>
                          <a:latin typeface="Lato"/>
                          <a:ea typeface="+mn-ea"/>
                          <a:cs typeface="+mn-cs"/>
                        </a:rPr>
                        <a:t>k</a:t>
                      </a:r>
                      <a:r>
                        <a:rPr lang="vi-VN" sz="1050" b="1" kern="1200" noProof="0" dirty="0">
                          <a:solidFill>
                            <a:schemeClr val="tx1">
                              <a:lumMod val="75000"/>
                              <a:lumOff val="25000"/>
                            </a:schemeClr>
                          </a:solidFill>
                          <a:latin typeface="Lato"/>
                          <a:ea typeface="+mn-ea"/>
                          <a:cs typeface="+mn-cs"/>
                        </a:rPr>
                        <a:t>iểm </a:t>
                      </a:r>
                      <a:r>
                        <a:rPr lang="en-US" sz="1050" b="1" kern="1200" noProof="0" dirty="0">
                          <a:solidFill>
                            <a:schemeClr val="tx1">
                              <a:lumMod val="75000"/>
                              <a:lumOff val="25000"/>
                            </a:schemeClr>
                          </a:solidFill>
                          <a:latin typeface="Lato"/>
                          <a:ea typeface="+mn-ea"/>
                          <a:cs typeface="+mn-cs"/>
                        </a:rPr>
                        <a:t>s</a:t>
                      </a:r>
                      <a:r>
                        <a:rPr lang="vi-VN" sz="1050" b="1" kern="1200" noProof="0" dirty="0">
                          <a:solidFill>
                            <a:schemeClr val="tx1">
                              <a:lumMod val="75000"/>
                              <a:lumOff val="25000"/>
                            </a:schemeClr>
                          </a:solidFill>
                          <a:latin typeface="Lato"/>
                          <a:ea typeface="+mn-ea"/>
                          <a:cs typeface="+mn-cs"/>
                        </a:rPr>
                        <a:t>oát </a:t>
                      </a:r>
                      <a:r>
                        <a:rPr lang="en-US" sz="1050" b="1" kern="1200" noProof="0" dirty="0">
                          <a:solidFill>
                            <a:schemeClr val="tx1">
                              <a:lumMod val="75000"/>
                              <a:lumOff val="25000"/>
                            </a:schemeClr>
                          </a:solidFill>
                          <a:latin typeface="Lato"/>
                          <a:ea typeface="+mn-ea"/>
                          <a:cs typeface="+mn-cs"/>
                        </a:rPr>
                        <a:t>đ</a:t>
                      </a:r>
                      <a:r>
                        <a:rPr lang="vi-VN" sz="1050" b="1" kern="1200" noProof="0" dirty="0">
                          <a:solidFill>
                            <a:schemeClr val="tx1">
                              <a:lumMod val="75000"/>
                              <a:lumOff val="25000"/>
                            </a:schemeClr>
                          </a:solidFill>
                          <a:latin typeface="Lato"/>
                          <a:ea typeface="+mn-ea"/>
                          <a:cs typeface="+mn-cs"/>
                        </a:rPr>
                        <a:t>iểm </a:t>
                      </a:r>
                      <a:r>
                        <a:rPr lang="en-US" sz="1050" b="1" kern="1200" noProof="0" dirty="0">
                          <a:solidFill>
                            <a:schemeClr val="tx1">
                              <a:lumMod val="75000"/>
                              <a:lumOff val="25000"/>
                            </a:schemeClr>
                          </a:solidFill>
                          <a:latin typeface="Lato"/>
                          <a:ea typeface="+mn-ea"/>
                          <a:cs typeface="+mn-cs"/>
                        </a:rPr>
                        <a:t>t</a:t>
                      </a:r>
                      <a:r>
                        <a:rPr lang="vi-VN" sz="1050" b="1" kern="1200" noProof="0" dirty="0">
                          <a:solidFill>
                            <a:schemeClr val="tx1">
                              <a:lumMod val="75000"/>
                              <a:lumOff val="25000"/>
                            </a:schemeClr>
                          </a:solidFill>
                          <a:latin typeface="Lato"/>
                          <a:ea typeface="+mn-ea"/>
                          <a:cs typeface="+mn-cs"/>
                        </a:rPr>
                        <a:t>ới </a:t>
                      </a:r>
                      <a:r>
                        <a:rPr lang="en-US" sz="1050" b="1" kern="1200" noProof="0" dirty="0">
                          <a:solidFill>
                            <a:schemeClr val="tx1">
                              <a:lumMod val="75000"/>
                              <a:lumOff val="25000"/>
                            </a:schemeClr>
                          </a:solidFill>
                          <a:latin typeface="Lato"/>
                          <a:ea typeface="+mn-ea"/>
                          <a:cs typeface="+mn-cs"/>
                        </a:rPr>
                        <a:t>h</a:t>
                      </a:r>
                      <a:r>
                        <a:rPr lang="vi-VN" sz="1050" b="1" kern="1200" noProof="0" dirty="0">
                          <a:solidFill>
                            <a:schemeClr val="tx1">
                              <a:lumMod val="75000"/>
                              <a:lumOff val="25000"/>
                            </a:schemeClr>
                          </a:solidFill>
                          <a:latin typeface="Lato"/>
                          <a:ea typeface="+mn-ea"/>
                          <a:cs typeface="+mn-cs"/>
                        </a:rPr>
                        <a:t>ạn </a:t>
                      </a:r>
                      <a:endParaRPr lang="en-US" sz="1050" b="1" kern="1200" dirty="0">
                        <a:solidFill>
                          <a:schemeClr val="tx1">
                            <a:lumMod val="75000"/>
                            <a:lumOff val="25000"/>
                          </a:schemeClr>
                        </a:solidFill>
                        <a:latin typeface="Lato"/>
                        <a:ea typeface="+mn-ea"/>
                        <a:cs typeface="+mn-cs"/>
                      </a:endParaRPr>
                    </a:p>
                  </a:txBody>
                  <a:tcPr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050" b="0" kern="1200" dirty="0">
                          <a:solidFill>
                            <a:schemeClr val="tx1">
                              <a:lumMod val="75000"/>
                              <a:lumOff val="25000"/>
                            </a:schemeClr>
                          </a:solidFill>
                          <a:latin typeface="Lato"/>
                          <a:ea typeface="+mn-ea"/>
                          <a:cs typeface="+mn-cs"/>
                        </a:rPr>
                        <a:t>Không chứa các hoá chất độc hại,</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cho</a:t>
                      </a:r>
                      <a:r>
                        <a:rPr lang="en-US"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nông</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sản</a:t>
                      </a:r>
                      <a:r>
                        <a:rPr lang="vi-VN" sz="1050" b="0" kern="1200" dirty="0">
                          <a:solidFill>
                            <a:schemeClr val="tx1">
                              <a:lumMod val="75000"/>
                              <a:lumOff val="25000"/>
                            </a:schemeClr>
                          </a:solidFill>
                          <a:latin typeface="Lato"/>
                          <a:ea typeface="+mn-ea"/>
                          <a:cs typeface="+mn-cs"/>
                        </a:rPr>
                        <a:t> </a:t>
                      </a:r>
                      <a:r>
                        <a:rPr lang="en-US" sz="1050" b="0" kern="1200" dirty="0" err="1">
                          <a:solidFill>
                            <a:schemeClr val="tx1">
                              <a:lumMod val="75000"/>
                              <a:lumOff val="25000"/>
                            </a:schemeClr>
                          </a:solidFill>
                          <a:latin typeface="Lato"/>
                          <a:ea typeface="+mn-ea"/>
                          <a:cs typeface="+mn-cs"/>
                        </a:rPr>
                        <a:t>đạt</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chất</a:t>
                      </a:r>
                      <a:r>
                        <a:rPr lang="en-US" sz="1050" b="0" kern="1200" baseline="0" dirty="0">
                          <a:solidFill>
                            <a:schemeClr val="tx1">
                              <a:lumMod val="75000"/>
                              <a:lumOff val="25000"/>
                            </a:schemeClr>
                          </a:solidFill>
                          <a:latin typeface="Lato"/>
                          <a:ea typeface="+mn-ea"/>
                          <a:cs typeface="+mn-cs"/>
                        </a:rPr>
                        <a:t> </a:t>
                      </a:r>
                      <a:r>
                        <a:rPr lang="en-US" sz="1050" b="0" kern="1200" baseline="0" dirty="0" err="1">
                          <a:solidFill>
                            <a:schemeClr val="tx1">
                              <a:lumMod val="75000"/>
                              <a:lumOff val="25000"/>
                            </a:schemeClr>
                          </a:solidFill>
                          <a:latin typeface="Lato"/>
                          <a:ea typeface="+mn-ea"/>
                          <a:cs typeface="+mn-cs"/>
                        </a:rPr>
                        <a:t>lượng</a:t>
                      </a:r>
                      <a:r>
                        <a:rPr lang="vi-VN" sz="1050" b="0" kern="1200" dirty="0">
                          <a:solidFill>
                            <a:schemeClr val="tx1">
                              <a:lumMod val="75000"/>
                              <a:lumOff val="25000"/>
                            </a:schemeClr>
                          </a:solidFill>
                          <a:latin typeface="Lato"/>
                          <a:ea typeface="+mn-ea"/>
                          <a:cs typeface="+mn-cs"/>
                        </a:rPr>
                        <a:t> an toàn thực phẩm</a:t>
                      </a:r>
                    </a:p>
                  </a:txBody>
                  <a:tcPr anchor="ctr">
                    <a:solidFill>
                      <a:schemeClr val="accent5">
                        <a:lumMod val="20000"/>
                        <a:lumOff val="80000"/>
                      </a:schemeClr>
                    </a:solidFill>
                  </a:tcPr>
                </a:tc>
                <a:extLst>
                  <a:ext uri="{0D108BD9-81ED-4DB2-BD59-A6C34878D82A}">
                    <a16:rowId xmlns:a16="http://schemas.microsoft.com/office/drawing/2014/main" val="10007"/>
                  </a:ext>
                </a:extLst>
              </a:tr>
            </a:tbl>
          </a:graphicData>
        </a:graphic>
      </p:graphicFrame>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0277" y="2125560"/>
            <a:ext cx="677045" cy="707136"/>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0277" y="2767384"/>
            <a:ext cx="533400" cy="54992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508" y="3317304"/>
            <a:ext cx="1136937" cy="78590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0277" y="3962400"/>
            <a:ext cx="554356" cy="49276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9903" y="4564433"/>
            <a:ext cx="495104" cy="495104"/>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903" y="5119451"/>
            <a:ext cx="555779" cy="555779"/>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7968" y="5675230"/>
            <a:ext cx="762005" cy="527307"/>
          </a:xfrm>
          <a:prstGeom prst="rect">
            <a:avLst/>
          </a:prstGeom>
        </p:spPr>
      </p:pic>
      <p:sp>
        <p:nvSpPr>
          <p:cNvPr id="22" name="TextBox 21"/>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Tree>
    <p:extLst>
      <p:ext uri="{BB962C8B-B14F-4D97-AF65-F5344CB8AC3E}">
        <p14:creationId xmlns:p14="http://schemas.microsoft.com/office/powerpoint/2010/main" val="3034775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514" y="-77150"/>
            <a:ext cx="10517028" cy="7011350"/>
          </a:xfrm>
          <a:prstGeom prst="rect">
            <a:avLst/>
          </a:prstGeom>
        </p:spPr>
      </p:pic>
      <p:sp>
        <p:nvSpPr>
          <p:cNvPr id="7" name="Rectangle 6"/>
          <p:cNvSpPr/>
          <p:nvPr/>
        </p:nvSpPr>
        <p:spPr>
          <a:xfrm>
            <a:off x="0" y="3505200"/>
            <a:ext cx="7315200" cy="61989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TextBox 7"/>
          <p:cNvSpPr txBox="1"/>
          <p:nvPr/>
        </p:nvSpPr>
        <p:spPr>
          <a:xfrm>
            <a:off x="152400" y="3538150"/>
            <a:ext cx="6172200" cy="553998"/>
          </a:xfrm>
          <a:prstGeom prst="rect">
            <a:avLst/>
          </a:prstGeom>
          <a:noFill/>
        </p:spPr>
        <p:txBody>
          <a:bodyPr wrap="square" rtlCol="0">
            <a:spAutoFit/>
          </a:bodyPr>
          <a:lstStyle/>
          <a:p>
            <a:r>
              <a:rPr lang="en-US" sz="3000" b="1" dirty="0" err="1">
                <a:solidFill>
                  <a:srgbClr val="002060"/>
                </a:solidFill>
                <a:latin typeface="Lato"/>
              </a:rPr>
              <a:t>Hãy</a:t>
            </a:r>
            <a:r>
              <a:rPr lang="en-US" sz="3000" b="1" dirty="0">
                <a:solidFill>
                  <a:srgbClr val="002060"/>
                </a:solidFill>
                <a:latin typeface="Lato"/>
              </a:rPr>
              <a:t> </a:t>
            </a:r>
            <a:r>
              <a:rPr lang="en-US" sz="3000" b="1" dirty="0" err="1">
                <a:solidFill>
                  <a:srgbClr val="002060"/>
                </a:solidFill>
                <a:latin typeface="Lato"/>
              </a:rPr>
              <a:t>Chọn</a:t>
            </a:r>
            <a:r>
              <a:rPr lang="en-US" sz="3000" b="1" dirty="0">
                <a:solidFill>
                  <a:srgbClr val="002060"/>
                </a:solidFill>
                <a:latin typeface="Lato"/>
              </a:rPr>
              <a:t> </a:t>
            </a:r>
            <a:r>
              <a:rPr lang="en-US" sz="3000" b="1" dirty="0" err="1">
                <a:solidFill>
                  <a:srgbClr val="002060"/>
                </a:solidFill>
                <a:latin typeface="Lato"/>
              </a:rPr>
              <a:t>Phân</a:t>
            </a:r>
            <a:r>
              <a:rPr lang="en-US" sz="3000" b="1" dirty="0">
                <a:solidFill>
                  <a:srgbClr val="002060"/>
                </a:solidFill>
                <a:latin typeface="Lato"/>
              </a:rPr>
              <a:t> </a:t>
            </a:r>
            <a:r>
              <a:rPr lang="en-US" sz="3000" b="1" dirty="0" err="1">
                <a:solidFill>
                  <a:srgbClr val="002060"/>
                </a:solidFill>
                <a:latin typeface="Lato"/>
              </a:rPr>
              <a:t>Bón</a:t>
            </a:r>
            <a:r>
              <a:rPr lang="en-US" sz="3000" b="1" dirty="0">
                <a:solidFill>
                  <a:srgbClr val="002060"/>
                </a:solidFill>
                <a:latin typeface="Lato"/>
              </a:rPr>
              <a:t> </a:t>
            </a:r>
            <a:r>
              <a:rPr lang="en-US" sz="3000" b="1" dirty="0" err="1">
                <a:solidFill>
                  <a:srgbClr val="002060"/>
                </a:solidFill>
                <a:latin typeface="Lato"/>
              </a:rPr>
              <a:t>Hữu</a:t>
            </a:r>
            <a:r>
              <a:rPr lang="en-US" sz="3000" b="1" dirty="0">
                <a:solidFill>
                  <a:srgbClr val="002060"/>
                </a:solidFill>
                <a:latin typeface="Lato"/>
              </a:rPr>
              <a:t> </a:t>
            </a:r>
            <a:r>
              <a:rPr lang="en-US" sz="3000" b="1" dirty="0" err="1">
                <a:solidFill>
                  <a:srgbClr val="002060"/>
                </a:solidFill>
                <a:latin typeface="Lato"/>
              </a:rPr>
              <a:t>Cơ</a:t>
            </a:r>
            <a:endParaRPr lang="en-US" sz="3000" b="1" dirty="0">
              <a:solidFill>
                <a:srgbClr val="002060"/>
              </a:solidFill>
              <a:latin typeface="Lato"/>
            </a:endParaRPr>
          </a:p>
        </p:txBody>
      </p:sp>
    </p:spTree>
    <p:extLst>
      <p:ext uri="{BB962C8B-B14F-4D97-AF65-F5344CB8AC3E}">
        <p14:creationId xmlns:p14="http://schemas.microsoft.com/office/powerpoint/2010/main" val="26227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0786" cy="6858000"/>
          </a:xfrm>
          <a:prstGeom prst="rect">
            <a:avLst/>
          </a:prstGeom>
        </p:spPr>
      </p:pic>
      <p:sp>
        <p:nvSpPr>
          <p:cNvPr id="27" name="Rectangle 26"/>
          <p:cNvSpPr/>
          <p:nvPr/>
        </p:nvSpPr>
        <p:spPr>
          <a:xfrm>
            <a:off x="3886200" y="0"/>
            <a:ext cx="5271856" cy="69342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8199" y="609600"/>
            <a:ext cx="827722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Gill Sans MT" pitchFamily="34" charset="0"/>
            </a:endParaRPr>
          </a:p>
        </p:txBody>
      </p:sp>
      <p:sp>
        <p:nvSpPr>
          <p:cNvPr id="28" name="Rectangle 27"/>
          <p:cNvSpPr/>
          <p:nvPr/>
        </p:nvSpPr>
        <p:spPr>
          <a:xfrm>
            <a:off x="85344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17</a:t>
            </a:r>
          </a:p>
        </p:txBody>
      </p:sp>
      <p:sp>
        <p:nvSpPr>
          <p:cNvPr id="32" name="TextBox 31"/>
          <p:cNvSpPr txBox="1"/>
          <p:nvPr/>
        </p:nvSpPr>
        <p:spPr>
          <a:xfrm>
            <a:off x="533400" y="6400800"/>
            <a:ext cx="1981200" cy="246221"/>
          </a:xfrm>
          <a:prstGeom prst="rect">
            <a:avLst/>
          </a:prstGeom>
          <a:noFill/>
        </p:spPr>
        <p:txBody>
          <a:bodyPr wrap="square" rtlCol="0">
            <a:spAutoFit/>
          </a:bodyPr>
          <a:lstStyle/>
          <a:p>
            <a:r>
              <a:rPr lang="vi-VN" sz="1000" i="1" dirty="0">
                <a:solidFill>
                  <a:schemeClr val="bg1"/>
                </a:solidFill>
                <a:latin typeface="Gill Sans MT" pitchFamily="34" charset="0"/>
              </a:rPr>
              <a:t>Vươn Tầm Quốc Tế</a:t>
            </a:r>
            <a:endParaRPr lang="en-US" sz="1000" i="1" dirty="0">
              <a:solidFill>
                <a:schemeClr val="bg1"/>
              </a:solidFill>
              <a:latin typeface="Gill Sans MT" pitchFamily="34" charset="0"/>
            </a:endParaRPr>
          </a:p>
        </p:txBody>
      </p:sp>
      <p:sp>
        <p:nvSpPr>
          <p:cNvPr id="33" name="TextBox 32"/>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graphicFrame>
        <p:nvGraphicFramePr>
          <p:cNvPr id="14" name="ChartObject"/>
          <p:cNvGraphicFramePr/>
          <p:nvPr>
            <p:extLst>
              <p:ext uri="{D42A27DB-BD31-4B8C-83A1-F6EECF244321}">
                <p14:modId xmlns:p14="http://schemas.microsoft.com/office/powerpoint/2010/main" val="3596688636"/>
              </p:ext>
            </p:extLst>
          </p:nvPr>
        </p:nvGraphicFramePr>
        <p:xfrm>
          <a:off x="4495800" y="4038600"/>
          <a:ext cx="3657600" cy="2438400"/>
        </p:xfrm>
        <a:graphic>
          <a:graphicData uri="http://schemas.openxmlformats.org/drawingml/2006/chart">
            <c:chart xmlns:c="http://schemas.openxmlformats.org/drawingml/2006/chart" xmlns:r="http://schemas.openxmlformats.org/officeDocument/2006/relationships" r:id="rId4"/>
          </a:graphicData>
        </a:graphic>
      </p:graphicFrame>
      <p:sp>
        <p:nvSpPr>
          <p:cNvPr id="15" name="New shape"/>
          <p:cNvSpPr/>
          <p:nvPr/>
        </p:nvSpPr>
        <p:spPr>
          <a:xfrm>
            <a:off x="10591800" y="6647020"/>
            <a:ext cx="3175000"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700" b="1" i="1" dirty="0" err="1">
                <a:solidFill>
                  <a:srgbClr val="808080"/>
                </a:solidFill>
                <a:latin typeface="Lato"/>
              </a:rPr>
              <a:t>Nguồn</a:t>
            </a:r>
            <a:r>
              <a:rPr sz="700" b="1" i="1" dirty="0">
                <a:solidFill>
                  <a:srgbClr val="808080"/>
                </a:solidFill>
                <a:latin typeface="Lato"/>
              </a:rPr>
              <a:t>: </a:t>
            </a:r>
            <a:r>
              <a:rPr sz="700" i="1" dirty="0" err="1">
                <a:solidFill>
                  <a:srgbClr val="808080"/>
                </a:solidFill>
                <a:latin typeface="Lato"/>
              </a:rPr>
              <a:t>FiBL</a:t>
            </a:r>
            <a:r>
              <a:rPr sz="700" i="1" dirty="0">
                <a:solidFill>
                  <a:srgbClr val="808080"/>
                </a:solidFill>
                <a:latin typeface="Lato"/>
              </a:rPr>
              <a:t>; IFOAM; Organic </a:t>
            </a:r>
            <a:r>
              <a:rPr sz="700" i="1" dirty="0" err="1">
                <a:solidFill>
                  <a:srgbClr val="808080"/>
                </a:solidFill>
                <a:latin typeface="Lato"/>
              </a:rPr>
              <a:t>Eprints</a:t>
            </a:r>
            <a:r>
              <a:rPr sz="700" i="1" dirty="0">
                <a:solidFill>
                  <a:srgbClr val="808080"/>
                </a:solidFill>
                <a:latin typeface="Lato"/>
              </a:rPr>
              <a:t> </a:t>
            </a:r>
            <a:r>
              <a:rPr sz="700" i="1" dirty="0">
                <a:solidFill>
                  <a:srgbClr val="808080"/>
                </a:solidFill>
                <a:latin typeface="Lato"/>
                <a:hlinkClick r:id="rId5"/>
              </a:rPr>
              <a:t>ID 268763</a:t>
            </a:r>
          </a:p>
        </p:txBody>
      </p:sp>
      <p:sp>
        <p:nvSpPr>
          <p:cNvPr id="3" name="Rectangle 2"/>
          <p:cNvSpPr/>
          <p:nvPr/>
        </p:nvSpPr>
        <p:spPr>
          <a:xfrm>
            <a:off x="4495800" y="1524000"/>
            <a:ext cx="3962400" cy="461665"/>
          </a:xfrm>
          <a:prstGeom prst="rect">
            <a:avLst/>
          </a:prstGeom>
        </p:spPr>
        <p:txBody>
          <a:bodyPr wrap="square">
            <a:spAutoFit/>
          </a:bodyPr>
          <a:lstStyle/>
          <a:p>
            <a:r>
              <a:rPr lang="vi-VN" sz="1200" b="1" dirty="0">
                <a:solidFill>
                  <a:schemeClr val="tx1">
                    <a:lumMod val="75000"/>
                    <a:lumOff val="25000"/>
                  </a:schemeClr>
                </a:solidFill>
                <a:latin typeface="Lato"/>
              </a:rPr>
              <a:t>Diện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ích </a:t>
            </a:r>
            <a:r>
              <a:rPr lang="en-US" sz="1200" b="1" dirty="0">
                <a:solidFill>
                  <a:schemeClr val="tx1">
                    <a:lumMod val="75000"/>
                    <a:lumOff val="25000"/>
                  </a:schemeClr>
                </a:solidFill>
                <a:latin typeface="Lato"/>
              </a:rPr>
              <a:t>c</a:t>
            </a:r>
            <a:r>
              <a:rPr lang="vi-VN" sz="1200" b="1" dirty="0">
                <a:solidFill>
                  <a:schemeClr val="tx1">
                    <a:lumMod val="75000"/>
                    <a:lumOff val="25000"/>
                  </a:schemeClr>
                </a:solidFill>
                <a:latin typeface="Lato"/>
              </a:rPr>
              <a:t>anh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ác </a:t>
            </a:r>
            <a:r>
              <a:rPr lang="en-US" sz="1200" b="1" dirty="0">
                <a:solidFill>
                  <a:schemeClr val="tx1">
                    <a:lumMod val="75000"/>
                    <a:lumOff val="25000"/>
                  </a:schemeClr>
                </a:solidFill>
                <a:latin typeface="Lato"/>
              </a:rPr>
              <a:t>h</a:t>
            </a:r>
            <a:r>
              <a:rPr lang="vi-VN" sz="1200" b="1" dirty="0">
                <a:solidFill>
                  <a:schemeClr val="tx1">
                    <a:lumMod val="75000"/>
                    <a:lumOff val="25000"/>
                  </a:schemeClr>
                </a:solidFill>
                <a:latin typeface="Lato"/>
              </a:rPr>
              <a:t>ữu </a:t>
            </a:r>
            <a:r>
              <a:rPr lang="en-US" sz="1200" b="1" dirty="0">
                <a:solidFill>
                  <a:schemeClr val="tx1">
                    <a:lumMod val="75000"/>
                    <a:lumOff val="25000"/>
                  </a:schemeClr>
                </a:solidFill>
                <a:latin typeface="Lato"/>
              </a:rPr>
              <a:t>c</a:t>
            </a:r>
            <a:r>
              <a:rPr lang="vi-VN" sz="1200" b="1" dirty="0">
                <a:solidFill>
                  <a:schemeClr val="tx1">
                    <a:lumMod val="75000"/>
                    <a:lumOff val="25000"/>
                  </a:schemeClr>
                </a:solidFill>
                <a:latin typeface="Lato"/>
              </a:rPr>
              <a:t>ơ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rên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oàn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hế </a:t>
            </a:r>
            <a:r>
              <a:rPr lang="en-US" sz="1200" b="1" dirty="0">
                <a:solidFill>
                  <a:schemeClr val="tx1">
                    <a:lumMod val="75000"/>
                    <a:lumOff val="25000"/>
                  </a:schemeClr>
                </a:solidFill>
                <a:latin typeface="Lato"/>
              </a:rPr>
              <a:t>g</a:t>
            </a:r>
            <a:r>
              <a:rPr lang="vi-VN" sz="1200" b="1" dirty="0">
                <a:solidFill>
                  <a:schemeClr val="tx1">
                    <a:lumMod val="75000"/>
                    <a:lumOff val="25000"/>
                  </a:schemeClr>
                </a:solidFill>
                <a:latin typeface="Lato"/>
              </a:rPr>
              <a:t>iới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ừ 2000</a:t>
            </a:r>
            <a:r>
              <a:rPr lang="en-US" sz="1200" b="1" dirty="0">
                <a:solidFill>
                  <a:schemeClr val="tx1">
                    <a:lumMod val="75000"/>
                    <a:lumOff val="25000"/>
                  </a:schemeClr>
                </a:solidFill>
                <a:latin typeface="Lato"/>
              </a:rPr>
              <a:t> – 2015 </a:t>
            </a:r>
            <a:r>
              <a:rPr lang="vi-VN" sz="1200" b="1" dirty="0">
                <a:solidFill>
                  <a:schemeClr val="tx1">
                    <a:lumMod val="75000"/>
                    <a:lumOff val="25000"/>
                  </a:schemeClr>
                </a:solidFill>
                <a:latin typeface="Lato"/>
              </a:rPr>
              <a:t>(</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riệu </a:t>
            </a:r>
            <a:r>
              <a:rPr lang="en-US" sz="1200" b="1" dirty="0">
                <a:solidFill>
                  <a:schemeClr val="tx1">
                    <a:lumMod val="75000"/>
                    <a:lumOff val="25000"/>
                  </a:schemeClr>
                </a:solidFill>
                <a:latin typeface="Lato"/>
              </a:rPr>
              <a:t>h</a:t>
            </a:r>
            <a:r>
              <a:rPr lang="vi-VN" sz="1200" b="1" dirty="0">
                <a:solidFill>
                  <a:schemeClr val="tx1">
                    <a:lumMod val="75000"/>
                    <a:lumOff val="25000"/>
                  </a:schemeClr>
                </a:solidFill>
                <a:latin typeface="Lato"/>
              </a:rPr>
              <a:t>a)</a:t>
            </a:r>
          </a:p>
        </p:txBody>
      </p:sp>
      <p:sp>
        <p:nvSpPr>
          <p:cNvPr id="17" name="Rectangle 16"/>
          <p:cNvSpPr/>
          <p:nvPr/>
        </p:nvSpPr>
        <p:spPr>
          <a:xfrm>
            <a:off x="3748089" y="838200"/>
            <a:ext cx="455771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err="1">
                <a:solidFill>
                  <a:srgbClr val="52AF0D"/>
                </a:solidFill>
                <a:latin typeface="Lato"/>
              </a:rPr>
              <a:t>Thực</a:t>
            </a:r>
            <a:r>
              <a:rPr lang="en-US" dirty="0">
                <a:solidFill>
                  <a:srgbClr val="52AF0D"/>
                </a:solidFill>
                <a:latin typeface="Lato"/>
              </a:rPr>
              <a:t> </a:t>
            </a:r>
            <a:r>
              <a:rPr lang="en-US" dirty="0" err="1">
                <a:solidFill>
                  <a:srgbClr val="52AF0D"/>
                </a:solidFill>
                <a:latin typeface="Lato"/>
              </a:rPr>
              <a:t>phẩm</a:t>
            </a:r>
            <a:r>
              <a:rPr lang="en-US" dirty="0">
                <a:solidFill>
                  <a:srgbClr val="52AF0D"/>
                </a:solidFill>
                <a:latin typeface="Lato"/>
              </a:rPr>
              <a:t> </a:t>
            </a:r>
            <a:r>
              <a:rPr lang="en-US" dirty="0" err="1">
                <a:solidFill>
                  <a:srgbClr val="52AF0D"/>
                </a:solidFill>
                <a:latin typeface="Lato"/>
              </a:rPr>
              <a:t>hữu</a:t>
            </a:r>
            <a:r>
              <a:rPr lang="en-US" dirty="0">
                <a:solidFill>
                  <a:srgbClr val="52AF0D"/>
                </a:solidFill>
                <a:latin typeface="Lato"/>
              </a:rPr>
              <a:t> </a:t>
            </a:r>
            <a:r>
              <a:rPr lang="en-US" dirty="0" err="1">
                <a:solidFill>
                  <a:srgbClr val="52AF0D"/>
                </a:solidFill>
                <a:latin typeface="Lato"/>
              </a:rPr>
              <a:t>cơ</a:t>
            </a:r>
            <a:r>
              <a:rPr lang="en-US" dirty="0">
                <a:solidFill>
                  <a:srgbClr val="52AF0D"/>
                </a:solidFill>
                <a:latin typeface="Lato"/>
              </a:rPr>
              <a:t> </a:t>
            </a:r>
            <a:r>
              <a:rPr lang="en-US" dirty="0" err="1">
                <a:solidFill>
                  <a:srgbClr val="52AF0D"/>
                </a:solidFill>
                <a:latin typeface="Lato"/>
              </a:rPr>
              <a:t>là</a:t>
            </a:r>
            <a:r>
              <a:rPr lang="en-US" dirty="0">
                <a:solidFill>
                  <a:srgbClr val="52AF0D"/>
                </a:solidFill>
                <a:latin typeface="Lato"/>
              </a:rPr>
              <a:t> </a:t>
            </a:r>
            <a:r>
              <a:rPr lang="en-US" dirty="0" err="1">
                <a:solidFill>
                  <a:srgbClr val="52AF0D"/>
                </a:solidFill>
                <a:latin typeface="Lato"/>
              </a:rPr>
              <a:t>xu</a:t>
            </a:r>
            <a:r>
              <a:rPr lang="en-US" dirty="0">
                <a:solidFill>
                  <a:srgbClr val="52AF0D"/>
                </a:solidFill>
                <a:latin typeface="Lato"/>
              </a:rPr>
              <a:t> </a:t>
            </a:r>
            <a:r>
              <a:rPr lang="en-US" dirty="0" err="1">
                <a:solidFill>
                  <a:srgbClr val="52AF0D"/>
                </a:solidFill>
                <a:latin typeface="Lato"/>
              </a:rPr>
              <a:t>thế</a:t>
            </a:r>
            <a:r>
              <a:rPr lang="en-US" dirty="0">
                <a:solidFill>
                  <a:srgbClr val="52AF0D"/>
                </a:solidFill>
                <a:latin typeface="Lato"/>
              </a:rPr>
              <a:t> </a:t>
            </a:r>
            <a:r>
              <a:rPr lang="en-US" dirty="0" err="1">
                <a:solidFill>
                  <a:srgbClr val="52AF0D"/>
                </a:solidFill>
                <a:latin typeface="Lato"/>
              </a:rPr>
              <a:t>nông</a:t>
            </a:r>
            <a:r>
              <a:rPr lang="en-US" dirty="0">
                <a:solidFill>
                  <a:srgbClr val="52AF0D"/>
                </a:solidFill>
                <a:latin typeface="Lato"/>
              </a:rPr>
              <a:t> </a:t>
            </a:r>
            <a:r>
              <a:rPr lang="en-US" dirty="0" err="1">
                <a:solidFill>
                  <a:srgbClr val="52AF0D"/>
                </a:solidFill>
                <a:latin typeface="Lato"/>
              </a:rPr>
              <a:t>nghiệp</a:t>
            </a:r>
            <a:r>
              <a:rPr lang="en-US" dirty="0">
                <a:solidFill>
                  <a:srgbClr val="52AF0D"/>
                </a:solidFill>
                <a:latin typeface="Lato"/>
              </a:rPr>
              <a:t> an </a:t>
            </a:r>
            <a:r>
              <a:rPr lang="en-US" dirty="0" err="1">
                <a:solidFill>
                  <a:srgbClr val="52AF0D"/>
                </a:solidFill>
                <a:latin typeface="Lato"/>
              </a:rPr>
              <a:t>toàn</a:t>
            </a:r>
            <a:r>
              <a:rPr lang="en-US" dirty="0">
                <a:solidFill>
                  <a:srgbClr val="52AF0D"/>
                </a:solidFill>
                <a:latin typeface="Lato"/>
              </a:rPr>
              <a:t>, </a:t>
            </a:r>
            <a:r>
              <a:rPr lang="en-US" dirty="0" err="1">
                <a:solidFill>
                  <a:srgbClr val="52AF0D"/>
                </a:solidFill>
                <a:latin typeface="Lato"/>
              </a:rPr>
              <a:t>được</a:t>
            </a:r>
            <a:r>
              <a:rPr lang="en-US" dirty="0">
                <a:solidFill>
                  <a:srgbClr val="52AF0D"/>
                </a:solidFill>
                <a:latin typeface="Lato"/>
              </a:rPr>
              <a:t> </a:t>
            </a:r>
            <a:r>
              <a:rPr lang="en-US" dirty="0" err="1">
                <a:solidFill>
                  <a:srgbClr val="52AF0D"/>
                </a:solidFill>
                <a:latin typeface="Lato"/>
              </a:rPr>
              <a:t>người</a:t>
            </a:r>
            <a:r>
              <a:rPr lang="en-US" dirty="0">
                <a:solidFill>
                  <a:srgbClr val="52AF0D"/>
                </a:solidFill>
                <a:latin typeface="Lato"/>
              </a:rPr>
              <a:t> </a:t>
            </a:r>
            <a:r>
              <a:rPr lang="en-US" dirty="0" err="1">
                <a:solidFill>
                  <a:srgbClr val="52AF0D"/>
                </a:solidFill>
                <a:latin typeface="Lato"/>
              </a:rPr>
              <a:t>tiêu</a:t>
            </a:r>
            <a:r>
              <a:rPr lang="en-US" dirty="0">
                <a:solidFill>
                  <a:srgbClr val="52AF0D"/>
                </a:solidFill>
                <a:latin typeface="Lato"/>
              </a:rPr>
              <a:t> </a:t>
            </a:r>
            <a:r>
              <a:rPr lang="en-US" dirty="0" err="1">
                <a:solidFill>
                  <a:srgbClr val="52AF0D"/>
                </a:solidFill>
                <a:latin typeface="Lato"/>
              </a:rPr>
              <a:t>dùng</a:t>
            </a:r>
            <a:r>
              <a:rPr lang="en-US" dirty="0">
                <a:solidFill>
                  <a:srgbClr val="52AF0D"/>
                </a:solidFill>
                <a:latin typeface="Lato"/>
              </a:rPr>
              <a:t> </a:t>
            </a:r>
            <a:r>
              <a:rPr lang="en-US" dirty="0" err="1">
                <a:solidFill>
                  <a:srgbClr val="52AF0D"/>
                </a:solidFill>
                <a:latin typeface="Lato"/>
              </a:rPr>
              <a:t>đón</a:t>
            </a:r>
            <a:r>
              <a:rPr lang="en-US" dirty="0">
                <a:solidFill>
                  <a:srgbClr val="52AF0D"/>
                </a:solidFill>
                <a:latin typeface="Lato"/>
              </a:rPr>
              <a:t> </a:t>
            </a:r>
            <a:r>
              <a:rPr lang="en-US" dirty="0" err="1">
                <a:solidFill>
                  <a:srgbClr val="52AF0D"/>
                </a:solidFill>
                <a:latin typeface="Lato"/>
              </a:rPr>
              <a:t>nhận</a:t>
            </a:r>
            <a:endParaRPr lang="en-US" dirty="0">
              <a:solidFill>
                <a:srgbClr val="52AF0D"/>
              </a:solidFill>
              <a:latin typeface="Lato"/>
            </a:endParaRPr>
          </a:p>
        </p:txBody>
      </p:sp>
      <p:sp>
        <p:nvSpPr>
          <p:cNvPr id="6" name="Rectangle 5"/>
          <p:cNvSpPr/>
          <p:nvPr/>
        </p:nvSpPr>
        <p:spPr>
          <a:xfrm>
            <a:off x="0" y="228600"/>
            <a:ext cx="8277224"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000" b="1" dirty="0" err="1">
                <a:solidFill>
                  <a:schemeClr val="tx1">
                    <a:lumMod val="75000"/>
                    <a:lumOff val="25000"/>
                  </a:schemeClr>
                </a:solidFill>
                <a:latin typeface="Lato"/>
              </a:rPr>
              <a:t>Xu</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Hướng</a:t>
            </a:r>
            <a:r>
              <a:rPr lang="en-US" sz="3000" b="1" dirty="0">
                <a:solidFill>
                  <a:schemeClr val="tx1">
                    <a:lumMod val="75000"/>
                    <a:lumOff val="25000"/>
                  </a:schemeClr>
                </a:solidFill>
                <a:latin typeface="Lato"/>
              </a:rPr>
              <a:t> </a:t>
            </a:r>
            <a:r>
              <a:rPr lang="en-US" sz="3000" b="1" dirty="0" err="1">
                <a:solidFill>
                  <a:srgbClr val="52AF0D"/>
                </a:solidFill>
                <a:latin typeface="Lato"/>
              </a:rPr>
              <a:t>Thế</a:t>
            </a:r>
            <a:r>
              <a:rPr lang="en-US" sz="3000" b="1" dirty="0">
                <a:solidFill>
                  <a:srgbClr val="52AF0D"/>
                </a:solidFill>
                <a:latin typeface="Lato"/>
              </a:rPr>
              <a:t> </a:t>
            </a:r>
            <a:r>
              <a:rPr lang="en-US" sz="3000" b="1" dirty="0" err="1">
                <a:solidFill>
                  <a:srgbClr val="52AF0D"/>
                </a:solidFill>
                <a:latin typeface="Lato"/>
              </a:rPr>
              <a:t>Giới</a:t>
            </a:r>
            <a:endParaRPr lang="en-US" sz="3000" b="1" dirty="0">
              <a:solidFill>
                <a:srgbClr val="52AF0D"/>
              </a:solidFill>
              <a:latin typeface="Lato"/>
            </a:endParaRPr>
          </a:p>
        </p:txBody>
      </p:sp>
      <p:cxnSp>
        <p:nvCxnSpPr>
          <p:cNvPr id="24" name="Straight Connector 23"/>
          <p:cNvCxnSpPr/>
          <p:nvPr/>
        </p:nvCxnSpPr>
        <p:spPr>
          <a:xfrm>
            <a:off x="73152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p:cNvGraphicFramePr>
            <a:graphicFrameLocks/>
          </p:cNvGraphicFramePr>
          <p:nvPr>
            <p:extLst>
              <p:ext uri="{D42A27DB-BD31-4B8C-83A1-F6EECF244321}">
                <p14:modId xmlns:p14="http://schemas.microsoft.com/office/powerpoint/2010/main" val="4169852039"/>
              </p:ext>
            </p:extLst>
          </p:nvPr>
        </p:nvGraphicFramePr>
        <p:xfrm>
          <a:off x="4467225" y="1829456"/>
          <a:ext cx="3637755" cy="2437744"/>
        </p:xfrm>
        <a:graphic>
          <a:graphicData uri="http://schemas.openxmlformats.org/drawingml/2006/chart">
            <c:chart xmlns:c="http://schemas.openxmlformats.org/drawingml/2006/chart" xmlns:r="http://schemas.openxmlformats.org/officeDocument/2006/relationships" r:id="rId6"/>
          </a:graphicData>
        </a:graphic>
      </p:graphicFrame>
      <p:sp>
        <p:nvSpPr>
          <p:cNvPr id="19" name="New shape"/>
          <p:cNvSpPr/>
          <p:nvPr/>
        </p:nvSpPr>
        <p:spPr>
          <a:xfrm>
            <a:off x="4495800" y="3893154"/>
            <a:ext cx="365760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1200" b="1" dirty="0">
                <a:solidFill>
                  <a:schemeClr val="tx1">
                    <a:lumMod val="75000"/>
                    <a:lumOff val="25000"/>
                  </a:schemeClr>
                </a:solidFill>
                <a:latin typeface="Lato"/>
              </a:rPr>
              <a:t>Doanh </a:t>
            </a:r>
            <a:r>
              <a:rPr lang="en-US" sz="1200" b="1" dirty="0">
                <a:solidFill>
                  <a:schemeClr val="tx1">
                    <a:lumMod val="75000"/>
                    <a:lumOff val="25000"/>
                  </a:schemeClr>
                </a:solidFill>
                <a:latin typeface="Lato"/>
              </a:rPr>
              <a:t>s</a:t>
            </a:r>
            <a:r>
              <a:rPr lang="vi-VN" sz="1200" b="1" dirty="0">
                <a:solidFill>
                  <a:schemeClr val="tx1">
                    <a:lumMod val="75000"/>
                    <a:lumOff val="25000"/>
                  </a:schemeClr>
                </a:solidFill>
                <a:latin typeface="Lato"/>
              </a:rPr>
              <a:t>ố </a:t>
            </a:r>
            <a:r>
              <a:rPr lang="en-US" sz="1200" b="1" dirty="0">
                <a:solidFill>
                  <a:schemeClr val="tx1">
                    <a:lumMod val="75000"/>
                    <a:lumOff val="25000"/>
                  </a:schemeClr>
                </a:solidFill>
                <a:latin typeface="Lato"/>
              </a:rPr>
              <a:t>b</a:t>
            </a:r>
            <a:r>
              <a:rPr lang="vi-VN" sz="1200" b="1" dirty="0">
                <a:solidFill>
                  <a:schemeClr val="tx1">
                    <a:lumMod val="75000"/>
                    <a:lumOff val="25000"/>
                  </a:schemeClr>
                </a:solidFill>
                <a:latin typeface="Lato"/>
              </a:rPr>
              <a:t>án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hực </a:t>
            </a:r>
            <a:r>
              <a:rPr lang="en-US" sz="1200" b="1" dirty="0">
                <a:solidFill>
                  <a:schemeClr val="tx1">
                    <a:lumMod val="75000"/>
                    <a:lumOff val="25000"/>
                  </a:schemeClr>
                </a:solidFill>
                <a:latin typeface="Lato"/>
              </a:rPr>
              <a:t>p</a:t>
            </a:r>
            <a:r>
              <a:rPr lang="vi-VN" sz="1200" b="1" dirty="0">
                <a:solidFill>
                  <a:schemeClr val="tx1">
                    <a:lumMod val="75000"/>
                    <a:lumOff val="25000"/>
                  </a:schemeClr>
                </a:solidFill>
                <a:latin typeface="Lato"/>
              </a:rPr>
              <a:t>hẩm </a:t>
            </a:r>
            <a:r>
              <a:rPr lang="en-US" sz="1200" b="1" dirty="0">
                <a:solidFill>
                  <a:schemeClr val="tx1">
                    <a:lumMod val="75000"/>
                    <a:lumOff val="25000"/>
                  </a:schemeClr>
                </a:solidFill>
                <a:latin typeface="Lato"/>
              </a:rPr>
              <a:t>h</a:t>
            </a:r>
            <a:r>
              <a:rPr lang="vi-VN" sz="1200" b="1" dirty="0">
                <a:solidFill>
                  <a:schemeClr val="tx1">
                    <a:lumMod val="75000"/>
                    <a:lumOff val="25000"/>
                  </a:schemeClr>
                </a:solidFill>
                <a:latin typeface="Lato"/>
              </a:rPr>
              <a:t>ữu </a:t>
            </a:r>
            <a:r>
              <a:rPr lang="en-US" sz="1200" b="1" dirty="0">
                <a:solidFill>
                  <a:schemeClr val="tx1">
                    <a:lumMod val="75000"/>
                    <a:lumOff val="25000"/>
                  </a:schemeClr>
                </a:solidFill>
                <a:latin typeface="Lato"/>
              </a:rPr>
              <a:t>c</a:t>
            </a:r>
            <a:r>
              <a:rPr lang="vi-VN" sz="1200" b="1" dirty="0">
                <a:solidFill>
                  <a:schemeClr val="tx1">
                    <a:lumMod val="75000"/>
                    <a:lumOff val="25000"/>
                  </a:schemeClr>
                </a:solidFill>
                <a:latin typeface="Lato"/>
              </a:rPr>
              <a:t>ơ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rên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oàn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hế </a:t>
            </a:r>
            <a:r>
              <a:rPr lang="en-US" sz="1200" b="1" dirty="0">
                <a:solidFill>
                  <a:schemeClr val="tx1">
                    <a:lumMod val="75000"/>
                    <a:lumOff val="25000"/>
                  </a:schemeClr>
                </a:solidFill>
                <a:latin typeface="Lato"/>
              </a:rPr>
              <a:t>g</a:t>
            </a:r>
            <a:r>
              <a:rPr lang="vi-VN" sz="1200" b="1" dirty="0">
                <a:solidFill>
                  <a:schemeClr val="tx1">
                    <a:lumMod val="75000"/>
                    <a:lumOff val="25000"/>
                  </a:schemeClr>
                </a:solidFill>
                <a:latin typeface="Lato"/>
              </a:rPr>
              <a:t>iới </a:t>
            </a:r>
            <a:r>
              <a:rPr lang="en-US" sz="1200" b="1" dirty="0">
                <a:solidFill>
                  <a:schemeClr val="tx1">
                    <a:lumMod val="75000"/>
                    <a:lumOff val="25000"/>
                  </a:schemeClr>
                </a:solidFill>
                <a:latin typeface="Lato"/>
              </a:rPr>
              <a:t>t</a:t>
            </a:r>
            <a:r>
              <a:rPr lang="vi-VN" sz="1200" b="1" dirty="0">
                <a:solidFill>
                  <a:schemeClr val="tx1">
                    <a:lumMod val="75000"/>
                    <a:lumOff val="25000"/>
                  </a:schemeClr>
                </a:solidFill>
                <a:latin typeface="Lato"/>
              </a:rPr>
              <a:t>ừ </a:t>
            </a:r>
            <a:r>
              <a:rPr lang="en-US" sz="1200" b="1" dirty="0">
                <a:solidFill>
                  <a:schemeClr val="tx1">
                    <a:lumMod val="75000"/>
                    <a:lumOff val="25000"/>
                  </a:schemeClr>
                </a:solidFill>
                <a:latin typeface="Lato"/>
              </a:rPr>
              <a:t>2000 – 2015 </a:t>
            </a:r>
            <a:r>
              <a:rPr lang="vi-VN" sz="1200" b="1" dirty="0">
                <a:solidFill>
                  <a:schemeClr val="tx1">
                    <a:lumMod val="75000"/>
                    <a:lumOff val="25000"/>
                  </a:schemeClr>
                </a:solidFill>
                <a:latin typeface="Lato"/>
              </a:rPr>
              <a:t>(</a:t>
            </a:r>
            <a:r>
              <a:rPr lang="en-US" sz="1200" b="1" dirty="0" err="1">
                <a:solidFill>
                  <a:schemeClr val="tx1">
                    <a:lumMod val="75000"/>
                    <a:lumOff val="25000"/>
                  </a:schemeClr>
                </a:solidFill>
                <a:latin typeface="Lato"/>
              </a:rPr>
              <a:t>tỷ</a:t>
            </a:r>
            <a:r>
              <a:rPr lang="en-US" sz="1200" b="1" dirty="0">
                <a:solidFill>
                  <a:schemeClr val="tx1">
                    <a:lumMod val="75000"/>
                    <a:lumOff val="25000"/>
                  </a:schemeClr>
                </a:solidFill>
                <a:latin typeface="Lato"/>
              </a:rPr>
              <a:t> </a:t>
            </a:r>
            <a:r>
              <a:rPr lang="vi-VN" sz="1200" b="1" dirty="0">
                <a:solidFill>
                  <a:schemeClr val="tx1">
                    <a:lumMod val="75000"/>
                    <a:lumOff val="25000"/>
                  </a:schemeClr>
                </a:solidFill>
                <a:latin typeface="Lato"/>
              </a:rPr>
              <a:t>Đô La Mỹ)</a:t>
            </a:r>
            <a:endParaRPr lang="en-US" sz="1200" dirty="0">
              <a:solidFill>
                <a:schemeClr val="tx1">
                  <a:lumMod val="75000"/>
                  <a:lumOff val="25000"/>
                </a:schemeClr>
              </a:solidFill>
              <a:latin typeface="Lato"/>
            </a:endParaRPr>
          </a:p>
        </p:txBody>
      </p:sp>
      <p:sp>
        <p:nvSpPr>
          <p:cNvPr id="18" name="New shape"/>
          <p:cNvSpPr/>
          <p:nvPr/>
        </p:nvSpPr>
        <p:spPr>
          <a:xfrm>
            <a:off x="4902200" y="6045200"/>
            <a:ext cx="3175000"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700" b="1" i="1" dirty="0" err="1">
                <a:solidFill>
                  <a:schemeClr val="tx1">
                    <a:lumMod val="75000"/>
                    <a:lumOff val="25000"/>
                  </a:schemeClr>
                </a:solidFill>
                <a:latin typeface="Lato"/>
              </a:rPr>
              <a:t>Nguồn</a:t>
            </a:r>
            <a:r>
              <a:rPr sz="700" b="1" i="1" dirty="0">
                <a:solidFill>
                  <a:schemeClr val="tx1">
                    <a:lumMod val="75000"/>
                    <a:lumOff val="25000"/>
                  </a:schemeClr>
                </a:solidFill>
                <a:latin typeface="Lato"/>
              </a:rPr>
              <a:t>: </a:t>
            </a:r>
            <a:r>
              <a:rPr sz="700" i="1" dirty="0" err="1">
                <a:solidFill>
                  <a:schemeClr val="tx1">
                    <a:lumMod val="75000"/>
                    <a:lumOff val="25000"/>
                  </a:schemeClr>
                </a:solidFill>
                <a:latin typeface="Lato"/>
              </a:rPr>
              <a:t>FiBL</a:t>
            </a:r>
            <a:r>
              <a:rPr sz="700" i="1" dirty="0">
                <a:solidFill>
                  <a:schemeClr val="tx1">
                    <a:lumMod val="75000"/>
                    <a:lumOff val="25000"/>
                  </a:schemeClr>
                </a:solidFill>
                <a:latin typeface="Lato"/>
              </a:rPr>
              <a:t>; IFOAM; Organic Monitor</a:t>
            </a:r>
            <a:endParaRPr sz="700" i="1" dirty="0">
              <a:solidFill>
                <a:schemeClr val="tx1">
                  <a:lumMod val="75000"/>
                  <a:lumOff val="25000"/>
                </a:schemeClr>
              </a:solidFill>
              <a:latin typeface="Lato"/>
              <a:hlinkClick r:id="rId7"/>
            </a:endParaRP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Tree>
    <p:extLst>
      <p:ext uri="{BB962C8B-B14F-4D97-AF65-F5344CB8AC3E}">
        <p14:creationId xmlns:p14="http://schemas.microsoft.com/office/powerpoint/2010/main" val="3698967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199" y="609600"/>
            <a:ext cx="827722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Gill Sans MT" pitchFamily="34" charset="0"/>
            </a:endParaRPr>
          </a:p>
        </p:txBody>
      </p:sp>
      <p:sp>
        <p:nvSpPr>
          <p:cNvPr id="25" name="Rectangle 24"/>
          <p:cNvSpPr/>
          <p:nvPr/>
        </p:nvSpPr>
        <p:spPr>
          <a:xfrm>
            <a:off x="0" y="0"/>
            <a:ext cx="9144000" cy="6934200"/>
          </a:xfrm>
          <a:prstGeom prst="rect">
            <a:avLst/>
          </a:prstGeom>
          <a:solidFill>
            <a:srgbClr val="425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ew shape"/>
          <p:cNvSpPr/>
          <p:nvPr/>
        </p:nvSpPr>
        <p:spPr>
          <a:xfrm>
            <a:off x="2844799" y="5257800"/>
            <a:ext cx="3175001"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b="1" i="1" dirty="0" err="1">
                <a:solidFill>
                  <a:schemeClr val="bg1"/>
                </a:solidFill>
                <a:latin typeface="Lato"/>
              </a:rPr>
              <a:t>Nguồn</a:t>
            </a:r>
            <a:r>
              <a:rPr lang="en-US" sz="700" b="1" i="1" dirty="0">
                <a:solidFill>
                  <a:schemeClr val="bg1"/>
                </a:solidFill>
                <a:latin typeface="Lato"/>
              </a:rPr>
              <a:t>: </a:t>
            </a:r>
            <a:r>
              <a:rPr lang="en-US" sz="700" i="1" dirty="0" err="1">
                <a:solidFill>
                  <a:schemeClr val="bg1"/>
                </a:solidFill>
                <a:latin typeface="Lato"/>
              </a:rPr>
              <a:t>FiBL</a:t>
            </a:r>
            <a:r>
              <a:rPr lang="en-US" sz="700" i="1" dirty="0">
                <a:solidFill>
                  <a:schemeClr val="bg1"/>
                </a:solidFill>
                <a:latin typeface="Lato"/>
              </a:rPr>
              <a:t>; AMI; IFOAM</a:t>
            </a:r>
            <a:endParaRPr lang="en-US" sz="700" i="1" dirty="0">
              <a:solidFill>
                <a:schemeClr val="bg1"/>
              </a:solidFill>
              <a:latin typeface="Lato"/>
              <a:hlinkClick r:id="rId3"/>
            </a:endParaRPr>
          </a:p>
        </p:txBody>
      </p:sp>
      <p:sp>
        <p:nvSpPr>
          <p:cNvPr id="6" name="Rectangle 5"/>
          <p:cNvSpPr/>
          <p:nvPr/>
        </p:nvSpPr>
        <p:spPr>
          <a:xfrm>
            <a:off x="838200" y="228600"/>
            <a:ext cx="8277224"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bg1"/>
                </a:solidFill>
                <a:latin typeface="Lato"/>
              </a:rPr>
              <a:t>Xu</a:t>
            </a:r>
            <a:r>
              <a:rPr lang="en-US" sz="3000" b="1" dirty="0">
                <a:solidFill>
                  <a:schemeClr val="bg1"/>
                </a:solidFill>
                <a:latin typeface="Lato"/>
              </a:rPr>
              <a:t> </a:t>
            </a:r>
            <a:r>
              <a:rPr lang="en-US" sz="3000" b="1" dirty="0" err="1">
                <a:solidFill>
                  <a:schemeClr val="bg1"/>
                </a:solidFill>
                <a:latin typeface="Lato"/>
              </a:rPr>
              <a:t>Hướng</a:t>
            </a:r>
            <a:r>
              <a:rPr lang="en-US" sz="3000" b="1" dirty="0">
                <a:solidFill>
                  <a:schemeClr val="bg1"/>
                </a:solidFill>
                <a:latin typeface="Lato"/>
              </a:rPr>
              <a:t> </a:t>
            </a:r>
            <a:r>
              <a:rPr lang="en-US" sz="3000" b="1" dirty="0" err="1">
                <a:solidFill>
                  <a:srgbClr val="52AF0D"/>
                </a:solidFill>
                <a:latin typeface="Lato"/>
              </a:rPr>
              <a:t>Thế</a:t>
            </a:r>
            <a:r>
              <a:rPr lang="en-US" sz="3000" b="1" dirty="0">
                <a:solidFill>
                  <a:srgbClr val="52AF0D"/>
                </a:solidFill>
                <a:latin typeface="Lato"/>
              </a:rPr>
              <a:t> </a:t>
            </a:r>
            <a:r>
              <a:rPr lang="en-US" sz="3000" b="1" dirty="0" err="1">
                <a:solidFill>
                  <a:srgbClr val="52AF0D"/>
                </a:solidFill>
                <a:latin typeface="Lato"/>
              </a:rPr>
              <a:t>Giới</a:t>
            </a:r>
            <a:endParaRPr lang="en-US" sz="3000" b="1" dirty="0">
              <a:solidFill>
                <a:srgbClr val="52AF0D"/>
              </a:solidFill>
              <a:latin typeface="Lato"/>
            </a:endParaRPr>
          </a:p>
        </p:txBody>
      </p:sp>
      <p:sp>
        <p:nvSpPr>
          <p:cNvPr id="17" name="Rectangle 16"/>
          <p:cNvSpPr/>
          <p:nvPr/>
        </p:nvSpPr>
        <p:spPr>
          <a:xfrm>
            <a:off x="838199" y="838200"/>
            <a:ext cx="7878383"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52AF0D"/>
                </a:solidFill>
                <a:latin typeface="Lato"/>
                <a:cs typeface="Calibri" panose="020F0502020204030204" pitchFamily="34" charset="0"/>
              </a:rPr>
              <a:t>Xuất khẩu thực phẩm hữu</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cơ</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tới</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các</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nước</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phát</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triển</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là</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thị</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trường</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màu</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mỡ</a:t>
            </a:r>
            <a:r>
              <a:rPr lang="en-US" dirty="0">
                <a:solidFill>
                  <a:srgbClr val="52AF0D"/>
                </a:solidFill>
                <a:latin typeface="Lato"/>
                <a:cs typeface="Calibri" panose="020F0502020204030204" pitchFamily="34" charset="0"/>
              </a:rPr>
              <a:t>  </a:t>
            </a:r>
            <a:r>
              <a:rPr lang="vi-VN" dirty="0">
                <a:solidFill>
                  <a:srgbClr val="52AF0D"/>
                </a:solidFill>
                <a:latin typeface="Lato"/>
                <a:cs typeface="Calibri" panose="020F0502020204030204" pitchFamily="34" charset="0"/>
              </a:rPr>
              <a:t>cho các nước đang phát triển</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mà</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Việt</a:t>
            </a:r>
            <a:r>
              <a:rPr lang="en-US" dirty="0">
                <a:solidFill>
                  <a:srgbClr val="52AF0D"/>
                </a:solidFill>
                <a:latin typeface="Lato"/>
                <a:cs typeface="Calibri" panose="020F0502020204030204" pitchFamily="34" charset="0"/>
              </a:rPr>
              <a:t> Nam </a:t>
            </a:r>
            <a:r>
              <a:rPr lang="en-US" dirty="0" err="1">
                <a:solidFill>
                  <a:srgbClr val="52AF0D"/>
                </a:solidFill>
                <a:latin typeface="Lato"/>
                <a:cs typeface="Calibri" panose="020F0502020204030204" pitchFamily="34" charset="0"/>
              </a:rPr>
              <a:t>vẫn</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chưa</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có</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mặt</a:t>
            </a:r>
            <a:endParaRPr lang="en-US" dirty="0">
              <a:solidFill>
                <a:srgbClr val="52AF0D"/>
              </a:solidFill>
              <a:latin typeface="Lato"/>
              <a:cs typeface="Calibri" panose="020F0502020204030204" pitchFamily="34" charset="0"/>
            </a:endParaRPr>
          </a:p>
        </p:txBody>
      </p:sp>
      <p:cxnSp>
        <p:nvCxnSpPr>
          <p:cNvPr id="24" name="Straight Connector 23"/>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18</a:t>
            </a:r>
          </a:p>
        </p:txBody>
      </p:sp>
      <p:sp>
        <p:nvSpPr>
          <p:cNvPr id="26" name="New shape"/>
          <p:cNvSpPr/>
          <p:nvPr/>
        </p:nvSpPr>
        <p:spPr>
          <a:xfrm>
            <a:off x="838198" y="1600200"/>
            <a:ext cx="396240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1300" b="1" dirty="0">
                <a:solidFill>
                  <a:schemeClr val="bg1"/>
                </a:solidFill>
                <a:latin typeface="Lato"/>
              </a:rPr>
              <a:t>10 nước sản xuất thực phẩm hữu cơ </a:t>
            </a:r>
            <a:r>
              <a:rPr lang="en-US" sz="1300" b="1" dirty="0" err="1">
                <a:solidFill>
                  <a:schemeClr val="bg1"/>
                </a:solidFill>
                <a:latin typeface="Lato"/>
              </a:rPr>
              <a:t>hàng</a:t>
            </a:r>
            <a:r>
              <a:rPr lang="en-US" sz="1300" b="1" dirty="0">
                <a:solidFill>
                  <a:schemeClr val="bg1"/>
                </a:solidFill>
                <a:latin typeface="Lato"/>
              </a:rPr>
              <a:t> </a:t>
            </a:r>
            <a:r>
              <a:rPr lang="en-US" sz="1300" b="1" dirty="0" err="1">
                <a:solidFill>
                  <a:schemeClr val="bg1"/>
                </a:solidFill>
                <a:latin typeface="Lato"/>
              </a:rPr>
              <a:t>đầu</a:t>
            </a:r>
            <a:r>
              <a:rPr lang="en-US" sz="1300" b="1" dirty="0">
                <a:solidFill>
                  <a:schemeClr val="bg1"/>
                </a:solidFill>
                <a:latin typeface="Lato"/>
              </a:rPr>
              <a:t> </a:t>
            </a:r>
            <a:r>
              <a:rPr lang="vi-VN" sz="1300" b="1" dirty="0">
                <a:solidFill>
                  <a:schemeClr val="bg1"/>
                </a:solidFill>
                <a:latin typeface="Lato"/>
              </a:rPr>
              <a:t>thế giới</a:t>
            </a:r>
            <a:r>
              <a:rPr lang="en-US" sz="1300" b="1" dirty="0">
                <a:solidFill>
                  <a:schemeClr val="bg1"/>
                </a:solidFill>
                <a:latin typeface="Lato"/>
              </a:rPr>
              <a:t> </a:t>
            </a:r>
            <a:r>
              <a:rPr lang="en-US" sz="1300" b="1" dirty="0" err="1">
                <a:solidFill>
                  <a:schemeClr val="bg1"/>
                </a:solidFill>
                <a:latin typeface="Lato"/>
              </a:rPr>
              <a:t>năm</a:t>
            </a:r>
            <a:r>
              <a:rPr lang="en-US" sz="1300" b="1" dirty="0">
                <a:solidFill>
                  <a:schemeClr val="bg1"/>
                </a:solidFill>
                <a:latin typeface="Lato"/>
              </a:rPr>
              <a:t> </a:t>
            </a:r>
            <a:r>
              <a:rPr lang="vi-VN" sz="1300" b="1" dirty="0">
                <a:solidFill>
                  <a:schemeClr val="bg1"/>
                </a:solidFill>
                <a:latin typeface="Lato"/>
              </a:rPr>
              <a:t>2015</a:t>
            </a:r>
            <a:r>
              <a:rPr lang="en-US" sz="1300" b="1" dirty="0">
                <a:solidFill>
                  <a:schemeClr val="bg1"/>
                </a:solidFill>
                <a:latin typeface="Lato"/>
              </a:rPr>
              <a:t> (</a:t>
            </a:r>
            <a:r>
              <a:rPr lang="en-US" sz="1300" b="1" dirty="0" err="1">
                <a:solidFill>
                  <a:schemeClr val="bg1"/>
                </a:solidFill>
                <a:latin typeface="Lato"/>
              </a:rPr>
              <a:t>số</a:t>
            </a:r>
            <a:r>
              <a:rPr lang="en-US" sz="1300" b="1" dirty="0">
                <a:solidFill>
                  <a:schemeClr val="bg1"/>
                </a:solidFill>
                <a:latin typeface="Lato"/>
              </a:rPr>
              <a:t> </a:t>
            </a:r>
            <a:r>
              <a:rPr lang="en-US" sz="1300" b="1" dirty="0" err="1">
                <a:solidFill>
                  <a:schemeClr val="bg1"/>
                </a:solidFill>
                <a:latin typeface="Lato"/>
              </a:rPr>
              <a:t>lượng</a:t>
            </a:r>
            <a:r>
              <a:rPr lang="en-US" sz="1300" b="1" dirty="0">
                <a:solidFill>
                  <a:schemeClr val="bg1"/>
                </a:solidFill>
                <a:latin typeface="Lato"/>
              </a:rPr>
              <a:t> </a:t>
            </a:r>
            <a:r>
              <a:rPr lang="en-US" sz="1300" b="1" dirty="0" err="1">
                <a:solidFill>
                  <a:schemeClr val="bg1"/>
                </a:solidFill>
                <a:latin typeface="Lato"/>
              </a:rPr>
              <a:t>nhà</a:t>
            </a:r>
            <a:r>
              <a:rPr lang="en-US" sz="1300" b="1" dirty="0">
                <a:solidFill>
                  <a:schemeClr val="bg1"/>
                </a:solidFill>
                <a:latin typeface="Lato"/>
              </a:rPr>
              <a:t> </a:t>
            </a:r>
            <a:r>
              <a:rPr lang="en-US" sz="1300" b="1" dirty="0" err="1">
                <a:solidFill>
                  <a:schemeClr val="bg1"/>
                </a:solidFill>
                <a:latin typeface="Lato"/>
              </a:rPr>
              <a:t>sản</a:t>
            </a:r>
            <a:r>
              <a:rPr lang="en-US" sz="1300" b="1" dirty="0">
                <a:solidFill>
                  <a:schemeClr val="bg1"/>
                </a:solidFill>
                <a:latin typeface="Lato"/>
              </a:rPr>
              <a:t> </a:t>
            </a:r>
            <a:r>
              <a:rPr lang="en-US" sz="1300" b="1" dirty="0" err="1">
                <a:solidFill>
                  <a:schemeClr val="bg1"/>
                </a:solidFill>
                <a:latin typeface="Lato"/>
              </a:rPr>
              <a:t>xuất</a:t>
            </a:r>
            <a:r>
              <a:rPr lang="en-US" sz="1300" b="1" dirty="0">
                <a:solidFill>
                  <a:schemeClr val="bg1"/>
                </a:solidFill>
                <a:latin typeface="Lato"/>
              </a:rPr>
              <a:t>)</a:t>
            </a:r>
          </a:p>
          <a:p>
            <a:endParaRPr lang="en-US" sz="1300" dirty="0">
              <a:solidFill>
                <a:schemeClr val="bg1"/>
              </a:solidFill>
              <a:latin typeface="Lato"/>
            </a:endParaRPr>
          </a:p>
        </p:txBody>
      </p:sp>
      <p:graphicFrame>
        <p:nvGraphicFramePr>
          <p:cNvPr id="20" name="ChartObject"/>
          <p:cNvGraphicFramePr/>
          <p:nvPr>
            <p:extLst>
              <p:ext uri="{D42A27DB-BD31-4B8C-83A1-F6EECF244321}">
                <p14:modId xmlns:p14="http://schemas.microsoft.com/office/powerpoint/2010/main" val="1539760589"/>
              </p:ext>
            </p:extLst>
          </p:nvPr>
        </p:nvGraphicFramePr>
        <p:xfrm>
          <a:off x="857423" y="2151995"/>
          <a:ext cx="4254153" cy="3185180"/>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26"/>
          <p:cNvSpPr/>
          <p:nvPr/>
        </p:nvSpPr>
        <p:spPr>
          <a:xfrm>
            <a:off x="4724400" y="1615588"/>
            <a:ext cx="4114800" cy="492443"/>
          </a:xfrm>
          <a:prstGeom prst="rect">
            <a:avLst/>
          </a:prstGeom>
        </p:spPr>
        <p:txBody>
          <a:bodyPr wrap="square">
            <a:spAutoFit/>
          </a:bodyPr>
          <a:lstStyle/>
          <a:p>
            <a:r>
              <a:rPr lang="vi-VN" sz="1300" b="1" dirty="0">
                <a:solidFill>
                  <a:schemeClr val="bg1"/>
                </a:solidFill>
                <a:latin typeface="Lato"/>
              </a:rPr>
              <a:t>10 quốc gia có mức tiêu thụ thực phẩm hữu cơ cao nhất </a:t>
            </a:r>
            <a:r>
              <a:rPr lang="en-US" sz="1300" b="1" dirty="0" err="1">
                <a:solidFill>
                  <a:schemeClr val="bg1"/>
                </a:solidFill>
                <a:latin typeface="Lato"/>
              </a:rPr>
              <a:t>năm</a:t>
            </a:r>
            <a:r>
              <a:rPr lang="en-US" sz="1300" b="1" dirty="0">
                <a:solidFill>
                  <a:schemeClr val="bg1"/>
                </a:solidFill>
                <a:latin typeface="Lato"/>
              </a:rPr>
              <a:t> </a:t>
            </a:r>
            <a:r>
              <a:rPr lang="vi-VN" sz="1300" b="1" dirty="0">
                <a:solidFill>
                  <a:schemeClr val="bg1"/>
                </a:solidFill>
                <a:latin typeface="Lato"/>
              </a:rPr>
              <a:t>2015 (</a:t>
            </a:r>
            <a:r>
              <a:rPr lang="en-US" sz="1300" b="1" dirty="0" err="1">
                <a:solidFill>
                  <a:schemeClr val="bg1"/>
                </a:solidFill>
                <a:latin typeface="Lato"/>
              </a:rPr>
              <a:t>bình</a:t>
            </a:r>
            <a:r>
              <a:rPr lang="en-US" sz="1300" b="1" dirty="0">
                <a:solidFill>
                  <a:schemeClr val="bg1"/>
                </a:solidFill>
                <a:latin typeface="Lato"/>
              </a:rPr>
              <a:t> </a:t>
            </a:r>
            <a:r>
              <a:rPr lang="en-US" sz="1300" b="1" dirty="0" err="1">
                <a:solidFill>
                  <a:schemeClr val="bg1"/>
                </a:solidFill>
                <a:latin typeface="Lato"/>
              </a:rPr>
              <a:t>quân</a:t>
            </a:r>
            <a:r>
              <a:rPr lang="en-US" sz="1300" b="1" dirty="0">
                <a:solidFill>
                  <a:schemeClr val="bg1"/>
                </a:solidFill>
                <a:latin typeface="Lato"/>
              </a:rPr>
              <a:t>/</a:t>
            </a:r>
            <a:r>
              <a:rPr lang="en-US" sz="1300" b="1" dirty="0" err="1">
                <a:solidFill>
                  <a:schemeClr val="bg1"/>
                </a:solidFill>
                <a:latin typeface="Lato"/>
              </a:rPr>
              <a:t>người</a:t>
            </a:r>
            <a:r>
              <a:rPr lang="en-US" sz="1300" b="1" dirty="0">
                <a:solidFill>
                  <a:schemeClr val="bg1"/>
                </a:solidFill>
                <a:latin typeface="Lato"/>
              </a:rPr>
              <a:t> </a:t>
            </a:r>
            <a:r>
              <a:rPr lang="en-US" sz="1300" b="1" dirty="0" err="1">
                <a:solidFill>
                  <a:schemeClr val="bg1"/>
                </a:solidFill>
                <a:latin typeface="Lato"/>
              </a:rPr>
              <a:t>theo</a:t>
            </a:r>
            <a:r>
              <a:rPr lang="en-US" sz="1300" b="1" dirty="0">
                <a:solidFill>
                  <a:schemeClr val="bg1"/>
                </a:solidFill>
                <a:latin typeface="Lato"/>
              </a:rPr>
              <a:t> </a:t>
            </a:r>
            <a:r>
              <a:rPr lang="vi-VN" sz="1300" b="1" dirty="0">
                <a:solidFill>
                  <a:schemeClr val="bg1"/>
                </a:solidFill>
                <a:latin typeface="Lato"/>
              </a:rPr>
              <a:t>Euro)</a:t>
            </a:r>
            <a:endParaRPr lang="en-US" sz="1300" b="1" dirty="0">
              <a:solidFill>
                <a:schemeClr val="bg1"/>
              </a:solidFill>
              <a:latin typeface="Lato"/>
            </a:endParaRPr>
          </a:p>
        </p:txBody>
      </p:sp>
      <p:graphicFrame>
        <p:nvGraphicFramePr>
          <p:cNvPr id="21" name="ChartObject"/>
          <p:cNvGraphicFramePr/>
          <p:nvPr>
            <p:extLst>
              <p:ext uri="{D42A27DB-BD31-4B8C-83A1-F6EECF244321}">
                <p14:modId xmlns:p14="http://schemas.microsoft.com/office/powerpoint/2010/main" val="3723540933"/>
              </p:ext>
            </p:extLst>
          </p:nvPr>
        </p:nvGraphicFramePr>
        <p:xfrm>
          <a:off x="4515643" y="2123420"/>
          <a:ext cx="4267201" cy="3200400"/>
        </p:xfrm>
        <a:graphic>
          <a:graphicData uri="http://schemas.openxmlformats.org/drawingml/2006/chart">
            <c:chart xmlns:c="http://schemas.openxmlformats.org/drawingml/2006/chart" xmlns:r="http://schemas.openxmlformats.org/officeDocument/2006/relationships" r:id="rId5"/>
          </a:graphicData>
        </a:graphic>
      </p:graphicFrame>
      <p:sp>
        <p:nvSpPr>
          <p:cNvPr id="33" name="TextBox 32"/>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bg1"/>
                </a:solidFill>
                <a:latin typeface="Gill Sans MT" pitchFamily="34" charset="0"/>
              </a:rPr>
              <a:t>www.thanhngavn.com</a:t>
            </a:r>
          </a:p>
        </p:txBody>
      </p:sp>
      <p:sp>
        <p:nvSpPr>
          <p:cNvPr id="29" name="TextBox 28"/>
          <p:cNvSpPr txBox="1"/>
          <p:nvPr/>
        </p:nvSpPr>
        <p:spPr>
          <a:xfrm>
            <a:off x="533400" y="6400800"/>
            <a:ext cx="1981200" cy="246221"/>
          </a:xfrm>
          <a:prstGeom prst="rect">
            <a:avLst/>
          </a:prstGeom>
          <a:noFill/>
        </p:spPr>
        <p:txBody>
          <a:bodyPr wrap="square" rtlCol="0">
            <a:spAutoFit/>
          </a:bodyPr>
          <a:lstStyle/>
          <a:p>
            <a:r>
              <a:rPr lang="vi-VN" sz="1000" i="1" dirty="0">
                <a:solidFill>
                  <a:schemeClr val="bg1"/>
                </a:solidFill>
                <a:latin typeface="Gill Sans MT" pitchFamily="34" charset="0"/>
              </a:rPr>
              <a:t>Vươn Tầm Quốc Tế</a:t>
            </a:r>
            <a:endParaRPr lang="en-US" sz="1000" i="1" dirty="0">
              <a:solidFill>
                <a:schemeClr val="bg1"/>
              </a:solidFill>
              <a:latin typeface="Gill Sans MT" pitchFamily="34" charset="0"/>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Tree>
    <p:extLst>
      <p:ext uri="{BB962C8B-B14F-4D97-AF65-F5344CB8AC3E}">
        <p14:creationId xmlns:p14="http://schemas.microsoft.com/office/powerpoint/2010/main" val="1118691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0"/>
            <a:ext cx="10622675" cy="6858000"/>
          </a:xfrm>
          <a:prstGeom prst="rect">
            <a:avLst/>
          </a:prstGeom>
        </p:spPr>
      </p:pic>
      <p:sp>
        <p:nvSpPr>
          <p:cNvPr id="8" name="Rectangle 7"/>
          <p:cNvSpPr/>
          <p:nvPr/>
        </p:nvSpPr>
        <p:spPr>
          <a:xfrm>
            <a:off x="533399" y="2248981"/>
            <a:ext cx="830580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solidFill>
                <a:srgbClr val="52AF0D"/>
              </a:solidFill>
              <a:latin typeface="Calibri" panose="020F0502020204030204" pitchFamily="34" charset="0"/>
              <a:cs typeface="Calibri" panose="020F0502020204030204" pitchFamily="34" charset="0"/>
            </a:endParaRPr>
          </a:p>
        </p:txBody>
      </p:sp>
      <p:sp>
        <p:nvSpPr>
          <p:cNvPr id="11" name="Rectangle 10"/>
          <p:cNvSpPr/>
          <p:nvPr/>
        </p:nvSpPr>
        <p:spPr>
          <a:xfrm>
            <a:off x="93726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ill Sans MT" pitchFamily="34" charset="0"/>
              </a:rPr>
              <a:t>19</a:t>
            </a:r>
          </a:p>
        </p:txBody>
      </p:sp>
      <p:sp>
        <p:nvSpPr>
          <p:cNvPr id="24" name="TextBox 23"/>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bg1"/>
                </a:solidFill>
                <a:latin typeface="Gill Sans MT" pitchFamily="34" charset="0"/>
              </a:rPr>
              <a:t>www.thanhngavn.com</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
        <p:nvSpPr>
          <p:cNvPr id="6" name="Rectangle 5"/>
          <p:cNvSpPr/>
          <p:nvPr/>
        </p:nvSpPr>
        <p:spPr>
          <a:xfrm>
            <a:off x="838200" y="228600"/>
            <a:ext cx="8915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bg1"/>
                </a:solidFill>
                <a:latin typeface="Lato"/>
              </a:rPr>
              <a:t>Xu </a:t>
            </a:r>
            <a:r>
              <a:rPr lang="en-US" sz="3000" b="1" dirty="0" err="1">
                <a:solidFill>
                  <a:schemeClr val="bg1"/>
                </a:solidFill>
                <a:latin typeface="Lato"/>
              </a:rPr>
              <a:t>Hướng</a:t>
            </a:r>
            <a:r>
              <a:rPr lang="en-US" sz="3000" b="1" dirty="0">
                <a:solidFill>
                  <a:schemeClr val="bg1"/>
                </a:solidFill>
                <a:latin typeface="Lato"/>
              </a:rPr>
              <a:t> </a:t>
            </a:r>
            <a:r>
              <a:rPr lang="en-US" sz="3000" b="1" dirty="0" err="1">
                <a:solidFill>
                  <a:srgbClr val="52AF0D"/>
                </a:solidFill>
                <a:latin typeface="Lato"/>
              </a:rPr>
              <a:t>Tại</a:t>
            </a:r>
            <a:r>
              <a:rPr lang="en-US" sz="3000" b="1" dirty="0">
                <a:solidFill>
                  <a:srgbClr val="52AF0D"/>
                </a:solidFill>
                <a:latin typeface="Lato"/>
              </a:rPr>
              <a:t> </a:t>
            </a:r>
            <a:r>
              <a:rPr lang="en-US" sz="3000" b="1" dirty="0" err="1">
                <a:solidFill>
                  <a:srgbClr val="52AF0D"/>
                </a:solidFill>
                <a:latin typeface="Lato"/>
              </a:rPr>
              <a:t>Việt</a:t>
            </a:r>
            <a:r>
              <a:rPr lang="en-US" sz="3000" b="1" dirty="0">
                <a:solidFill>
                  <a:srgbClr val="52AF0D"/>
                </a:solidFill>
                <a:latin typeface="Lato"/>
              </a:rPr>
              <a:t> Nam</a:t>
            </a:r>
          </a:p>
        </p:txBody>
      </p:sp>
      <p:cxnSp>
        <p:nvCxnSpPr>
          <p:cNvPr id="10" name="Straight Connector 9"/>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38200" y="2057400"/>
            <a:ext cx="7878383" cy="3156466"/>
          </a:xfrm>
          <a:prstGeom prst="rect">
            <a:avLst/>
          </a:prstGeom>
          <a:solidFill>
            <a:srgbClr val="42505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t>"Tất cả thể chế, chính sách, đặc biệt nghị định, thông tư trong phạm vi của Chính phủ, chúng tôi sẽ tiếp thu để làm nhanh hơn, tạo điều kiện cho nông nghiệp hữu cơ phát triển</a:t>
            </a:r>
            <a:r>
              <a:rPr lang="en-US" sz="2000" dirty="0"/>
              <a:t>”</a:t>
            </a:r>
          </a:p>
          <a:p>
            <a:endParaRPr lang="en-US" sz="2000" dirty="0"/>
          </a:p>
          <a:p>
            <a:pPr algn="r"/>
            <a:r>
              <a:rPr lang="vi-VN" sz="1400" i="1" dirty="0"/>
              <a:t>Thủ tướng Nguyễn Xuân Phúc </a:t>
            </a:r>
            <a:r>
              <a:rPr lang="en-US" sz="1400" i="1" dirty="0" err="1">
                <a:latin typeface="Arial" panose="020B0604020202020204" pitchFamily="34" charset="0"/>
                <a:cs typeface="Arial" panose="020B0604020202020204" pitchFamily="34" charset="0"/>
              </a:rPr>
              <a:t>phát</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biểu</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tại</a:t>
            </a:r>
            <a:r>
              <a:rPr lang="en-US" sz="1400" i="1" dirty="0">
                <a:latin typeface="Arial" panose="020B0604020202020204" pitchFamily="34" charset="0"/>
                <a:cs typeface="Arial" panose="020B0604020202020204" pitchFamily="34" charset="0"/>
              </a:rPr>
              <a:t> </a:t>
            </a:r>
            <a:r>
              <a:rPr lang="vi-VN" sz="1400" i="1" dirty="0"/>
              <a:t>Diễn đàn quốc tế nông nghiệp hữu cơ 2017 </a:t>
            </a:r>
          </a:p>
          <a:p>
            <a:endParaRPr lang="en-US" sz="2000" dirty="0">
              <a:latin typeface="Lato"/>
            </a:endParaRPr>
          </a:p>
        </p:txBody>
      </p:sp>
      <p:sp>
        <p:nvSpPr>
          <p:cNvPr id="22" name="TextBox 21"/>
          <p:cNvSpPr txBox="1"/>
          <p:nvPr/>
        </p:nvSpPr>
        <p:spPr>
          <a:xfrm>
            <a:off x="533400" y="6400800"/>
            <a:ext cx="1981200" cy="246221"/>
          </a:xfrm>
          <a:prstGeom prst="rect">
            <a:avLst/>
          </a:prstGeom>
          <a:noFill/>
        </p:spPr>
        <p:txBody>
          <a:bodyPr wrap="square" rtlCol="0">
            <a:spAutoFit/>
          </a:bodyPr>
          <a:lstStyle/>
          <a:p>
            <a:r>
              <a:rPr lang="vi-VN" sz="1000" i="1" dirty="0">
                <a:solidFill>
                  <a:schemeClr val="bg1"/>
                </a:solidFill>
                <a:latin typeface="Gill Sans MT" pitchFamily="34" charset="0"/>
              </a:rPr>
              <a:t>Vươn Tầm Quốc Tế</a:t>
            </a:r>
            <a:endParaRPr lang="en-US" sz="1000" i="1" dirty="0">
              <a:solidFill>
                <a:schemeClr val="bg1"/>
              </a:solidFill>
              <a:latin typeface="Gill Sans MT" pitchFamily="34" charset="0"/>
            </a:endParaRPr>
          </a:p>
        </p:txBody>
      </p:sp>
    </p:spTree>
    <p:extLst>
      <p:ext uri="{BB962C8B-B14F-4D97-AF65-F5344CB8AC3E}">
        <p14:creationId xmlns:p14="http://schemas.microsoft.com/office/powerpoint/2010/main" val="625768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5942" cy="6858000"/>
          </a:xfrm>
          <a:prstGeom prst="rect">
            <a:avLst/>
          </a:prstGeom>
        </p:spPr>
      </p:pic>
      <p:sp>
        <p:nvSpPr>
          <p:cNvPr id="6" name="Rectangle 5"/>
          <p:cNvSpPr/>
          <p:nvPr/>
        </p:nvSpPr>
        <p:spPr>
          <a:xfrm>
            <a:off x="-9525" y="0"/>
            <a:ext cx="3667125" cy="691740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437860"/>
            <a:ext cx="2514600" cy="369332"/>
          </a:xfrm>
          <a:prstGeom prst="rect">
            <a:avLst/>
          </a:prstGeom>
          <a:noFill/>
        </p:spPr>
        <p:txBody>
          <a:bodyPr wrap="square" rtlCol="0">
            <a:spAutoFit/>
          </a:bodyPr>
          <a:lstStyle/>
          <a:p>
            <a:endParaRPr lang="en-US" dirty="0">
              <a:solidFill>
                <a:schemeClr val="tx1">
                  <a:lumMod val="75000"/>
                  <a:lumOff val="25000"/>
                </a:schemeClr>
              </a:solidFill>
              <a:latin typeface="Gill Sans MT" pitchFamily="34" charset="0"/>
            </a:endParaRPr>
          </a:p>
        </p:txBody>
      </p:sp>
      <p:sp>
        <p:nvSpPr>
          <p:cNvPr id="12" name="TextBox 11">
            <a:extLst>
              <a:ext uri="{FF2B5EF4-FFF2-40B4-BE49-F238E27FC236}">
                <a16:creationId xmlns:a16="http://schemas.microsoft.com/office/drawing/2014/main" id="{BAC03374-14A8-4DE7-8333-EC2FD9CC5967}"/>
              </a:ext>
            </a:extLst>
          </p:cNvPr>
          <p:cNvSpPr txBox="1"/>
          <p:nvPr/>
        </p:nvSpPr>
        <p:spPr>
          <a:xfrm>
            <a:off x="457200" y="422471"/>
            <a:ext cx="2743200" cy="707886"/>
          </a:xfrm>
          <a:prstGeom prst="rect">
            <a:avLst/>
          </a:prstGeom>
          <a:noFill/>
        </p:spPr>
        <p:txBody>
          <a:bodyPr wrap="square" rtlCol="0">
            <a:spAutoFit/>
          </a:bodyPr>
          <a:lstStyle/>
          <a:p>
            <a:r>
              <a:rPr lang="en-US" sz="4000" b="1" dirty="0">
                <a:solidFill>
                  <a:schemeClr val="tx2">
                    <a:lumMod val="50000"/>
                  </a:schemeClr>
                </a:solidFill>
                <a:latin typeface="Lato"/>
              </a:rPr>
              <a:t>03</a:t>
            </a:r>
          </a:p>
        </p:txBody>
      </p:sp>
      <p:sp>
        <p:nvSpPr>
          <p:cNvPr id="13" name="Rectangle 12">
            <a:extLst>
              <a:ext uri="{FF2B5EF4-FFF2-40B4-BE49-F238E27FC236}">
                <a16:creationId xmlns:a16="http://schemas.microsoft.com/office/drawing/2014/main" id="{FD3F37C3-77B0-4A48-AABE-BEF66C09645F}"/>
              </a:ext>
            </a:extLst>
          </p:cNvPr>
          <p:cNvSpPr/>
          <p:nvPr/>
        </p:nvSpPr>
        <p:spPr>
          <a:xfrm rot="10800000">
            <a:off x="556928" y="430589"/>
            <a:ext cx="499629" cy="6771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solidFill>
                <a:schemeClr val="tx2">
                  <a:lumMod val="50000"/>
                </a:schemeClr>
              </a:solidFill>
              <a:latin typeface="Lato" panose="020F0502020204030203" pitchFamily="34" charset="0"/>
              <a:cs typeface="Helvetica" panose="020B0604020202020204" pitchFamily="34" charset="0"/>
            </a:endParaRPr>
          </a:p>
        </p:txBody>
      </p:sp>
      <p:sp>
        <p:nvSpPr>
          <p:cNvPr id="14" name="TextBox 13">
            <a:extLst>
              <a:ext uri="{FF2B5EF4-FFF2-40B4-BE49-F238E27FC236}">
                <a16:creationId xmlns:a16="http://schemas.microsoft.com/office/drawing/2014/main" id="{45726278-1674-4C84-B103-DDB0ACE83519}"/>
              </a:ext>
            </a:extLst>
          </p:cNvPr>
          <p:cNvSpPr txBox="1"/>
          <p:nvPr/>
        </p:nvSpPr>
        <p:spPr>
          <a:xfrm>
            <a:off x="457200" y="990600"/>
            <a:ext cx="2743200" cy="338554"/>
          </a:xfrm>
          <a:prstGeom prst="rect">
            <a:avLst/>
          </a:prstGeom>
          <a:noFill/>
        </p:spPr>
        <p:txBody>
          <a:bodyPr wrap="square" rtlCol="0">
            <a:spAutoFit/>
          </a:bodyPr>
          <a:lstStyle/>
          <a:p>
            <a:r>
              <a:rPr lang="en-US" sz="1600" b="1" dirty="0" err="1">
                <a:solidFill>
                  <a:schemeClr val="tx2">
                    <a:lumMod val="50000"/>
                  </a:schemeClr>
                </a:solidFill>
                <a:latin typeface="Lato"/>
              </a:rPr>
              <a:t>Giới</a:t>
            </a:r>
            <a:r>
              <a:rPr lang="en-US" sz="1600" b="1" dirty="0">
                <a:solidFill>
                  <a:schemeClr val="tx2">
                    <a:lumMod val="50000"/>
                  </a:schemeClr>
                </a:solidFill>
                <a:latin typeface="Lato"/>
              </a:rPr>
              <a:t> </a:t>
            </a:r>
            <a:r>
              <a:rPr lang="en-US" sz="1600" b="1" dirty="0" err="1">
                <a:solidFill>
                  <a:schemeClr val="tx2">
                    <a:lumMod val="50000"/>
                  </a:schemeClr>
                </a:solidFill>
                <a:latin typeface="Lato"/>
              </a:rPr>
              <a:t>thiệu</a:t>
            </a:r>
            <a:r>
              <a:rPr lang="en-US" sz="1600" b="1" dirty="0">
                <a:solidFill>
                  <a:schemeClr val="tx2">
                    <a:lumMod val="50000"/>
                  </a:schemeClr>
                </a:solidFill>
                <a:latin typeface="Lato"/>
              </a:rPr>
              <a:t> </a:t>
            </a:r>
            <a:r>
              <a:rPr lang="en-US" sz="1600" b="1" dirty="0" err="1">
                <a:solidFill>
                  <a:schemeClr val="tx2">
                    <a:lumMod val="50000"/>
                  </a:schemeClr>
                </a:solidFill>
                <a:latin typeface="Lato"/>
              </a:rPr>
              <a:t>về</a:t>
            </a:r>
            <a:r>
              <a:rPr lang="en-US" sz="1600" b="1" dirty="0">
                <a:solidFill>
                  <a:schemeClr val="tx2">
                    <a:lumMod val="50000"/>
                  </a:schemeClr>
                </a:solidFill>
                <a:latin typeface="Lato"/>
              </a:rPr>
              <a:t> Thanh Nga</a:t>
            </a:r>
          </a:p>
        </p:txBody>
      </p:sp>
      <p:sp>
        <p:nvSpPr>
          <p:cNvPr id="15" name="TextBox 14">
            <a:extLst>
              <a:ext uri="{FF2B5EF4-FFF2-40B4-BE49-F238E27FC236}">
                <a16:creationId xmlns:a16="http://schemas.microsoft.com/office/drawing/2014/main" id="{BAC03374-14A8-4DE7-8333-EC2FD9CC5967}"/>
              </a:ext>
            </a:extLst>
          </p:cNvPr>
          <p:cNvSpPr txBox="1"/>
          <p:nvPr/>
        </p:nvSpPr>
        <p:spPr>
          <a:xfrm>
            <a:off x="457200" y="4372178"/>
            <a:ext cx="2743200" cy="707886"/>
          </a:xfrm>
          <a:prstGeom prst="rect">
            <a:avLst/>
          </a:prstGeom>
          <a:noFill/>
        </p:spPr>
        <p:txBody>
          <a:bodyPr wrap="square" rtlCol="0">
            <a:spAutoFit/>
          </a:bodyPr>
          <a:lstStyle/>
          <a:p>
            <a:r>
              <a:rPr lang="en-US" sz="4000" b="1" dirty="0">
                <a:solidFill>
                  <a:schemeClr val="tx2">
                    <a:lumMod val="50000"/>
                  </a:schemeClr>
                </a:solidFill>
                <a:latin typeface="Lato"/>
              </a:rPr>
              <a:t>16</a:t>
            </a:r>
          </a:p>
        </p:txBody>
      </p:sp>
      <p:sp>
        <p:nvSpPr>
          <p:cNvPr id="16" name="Rectangle 15">
            <a:extLst>
              <a:ext uri="{FF2B5EF4-FFF2-40B4-BE49-F238E27FC236}">
                <a16:creationId xmlns:a16="http://schemas.microsoft.com/office/drawing/2014/main" id="{FD3F37C3-77B0-4A48-AABE-BEF66C09645F}"/>
              </a:ext>
            </a:extLst>
          </p:cNvPr>
          <p:cNvSpPr/>
          <p:nvPr/>
        </p:nvSpPr>
        <p:spPr>
          <a:xfrm rot="10800000">
            <a:off x="556928" y="4380296"/>
            <a:ext cx="499629" cy="6771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solidFill>
                <a:schemeClr val="tx2">
                  <a:lumMod val="50000"/>
                </a:schemeClr>
              </a:solidFill>
              <a:latin typeface="Lato" panose="020F0502020204030203"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45726278-1674-4C84-B103-DDB0ACE83519}"/>
              </a:ext>
            </a:extLst>
          </p:cNvPr>
          <p:cNvSpPr txBox="1"/>
          <p:nvPr/>
        </p:nvSpPr>
        <p:spPr>
          <a:xfrm>
            <a:off x="457200" y="6214646"/>
            <a:ext cx="3124200" cy="338554"/>
          </a:xfrm>
          <a:prstGeom prst="rect">
            <a:avLst/>
          </a:prstGeom>
          <a:noFill/>
        </p:spPr>
        <p:txBody>
          <a:bodyPr wrap="square" rtlCol="0">
            <a:spAutoFit/>
          </a:bodyPr>
          <a:lstStyle/>
          <a:p>
            <a:r>
              <a:rPr lang="en-US" sz="1600" b="1" dirty="0" err="1">
                <a:solidFill>
                  <a:schemeClr val="tx2">
                    <a:lumMod val="50000"/>
                  </a:schemeClr>
                </a:solidFill>
                <a:latin typeface="Lato"/>
              </a:rPr>
              <a:t>Phụ</a:t>
            </a:r>
            <a:r>
              <a:rPr lang="en-US" sz="1600" b="1" dirty="0">
                <a:solidFill>
                  <a:schemeClr val="tx2">
                    <a:lumMod val="50000"/>
                  </a:schemeClr>
                </a:solidFill>
                <a:latin typeface="Lato"/>
              </a:rPr>
              <a:t> </a:t>
            </a:r>
            <a:r>
              <a:rPr lang="en-US" sz="1600" b="1" dirty="0" err="1">
                <a:solidFill>
                  <a:schemeClr val="tx2">
                    <a:lumMod val="50000"/>
                  </a:schemeClr>
                </a:solidFill>
                <a:latin typeface="Lato"/>
              </a:rPr>
              <a:t>lục</a:t>
            </a:r>
            <a:endParaRPr lang="en-US" sz="1600" b="1" dirty="0">
              <a:solidFill>
                <a:schemeClr val="tx2">
                  <a:lumMod val="50000"/>
                </a:schemeClr>
              </a:solidFill>
              <a:latin typeface="Lato"/>
            </a:endParaRPr>
          </a:p>
        </p:txBody>
      </p:sp>
      <p:sp>
        <p:nvSpPr>
          <p:cNvPr id="18" name="TextBox 17">
            <a:extLst>
              <a:ext uri="{FF2B5EF4-FFF2-40B4-BE49-F238E27FC236}">
                <a16:creationId xmlns:a16="http://schemas.microsoft.com/office/drawing/2014/main" id="{BAC03374-14A8-4DE7-8333-EC2FD9CC5967}"/>
              </a:ext>
            </a:extLst>
          </p:cNvPr>
          <p:cNvSpPr txBox="1"/>
          <p:nvPr/>
        </p:nvSpPr>
        <p:spPr>
          <a:xfrm>
            <a:off x="457200" y="1628978"/>
            <a:ext cx="2743200" cy="707886"/>
          </a:xfrm>
          <a:prstGeom prst="rect">
            <a:avLst/>
          </a:prstGeom>
          <a:noFill/>
        </p:spPr>
        <p:txBody>
          <a:bodyPr wrap="square" rtlCol="0">
            <a:spAutoFit/>
          </a:bodyPr>
          <a:lstStyle/>
          <a:p>
            <a:r>
              <a:rPr lang="en-US" sz="4000" b="1" dirty="0">
                <a:solidFill>
                  <a:schemeClr val="tx2">
                    <a:lumMod val="50000"/>
                  </a:schemeClr>
                </a:solidFill>
                <a:latin typeface="Lato"/>
              </a:rPr>
              <a:t>05</a:t>
            </a:r>
          </a:p>
        </p:txBody>
      </p:sp>
      <p:sp>
        <p:nvSpPr>
          <p:cNvPr id="19" name="Rectangle 18">
            <a:extLst>
              <a:ext uri="{FF2B5EF4-FFF2-40B4-BE49-F238E27FC236}">
                <a16:creationId xmlns:a16="http://schemas.microsoft.com/office/drawing/2014/main" id="{FD3F37C3-77B0-4A48-AABE-BEF66C09645F}"/>
              </a:ext>
            </a:extLst>
          </p:cNvPr>
          <p:cNvSpPr/>
          <p:nvPr/>
        </p:nvSpPr>
        <p:spPr>
          <a:xfrm rot="10800000">
            <a:off x="556928" y="1637096"/>
            <a:ext cx="499629" cy="6771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solidFill>
                <a:schemeClr val="tx2">
                  <a:lumMod val="50000"/>
                </a:schemeClr>
              </a:solidFill>
              <a:latin typeface="Lato" panose="020F0502020204030203" pitchFamily="34" charset="0"/>
              <a:cs typeface="Helvetica" panose="020B0604020202020204" pitchFamily="34" charset="0"/>
            </a:endParaRPr>
          </a:p>
        </p:txBody>
      </p:sp>
      <p:sp>
        <p:nvSpPr>
          <p:cNvPr id="20" name="TextBox 19">
            <a:extLst>
              <a:ext uri="{FF2B5EF4-FFF2-40B4-BE49-F238E27FC236}">
                <a16:creationId xmlns:a16="http://schemas.microsoft.com/office/drawing/2014/main" id="{45726278-1674-4C84-B103-DDB0ACE83519}"/>
              </a:ext>
            </a:extLst>
          </p:cNvPr>
          <p:cNvSpPr txBox="1"/>
          <p:nvPr/>
        </p:nvSpPr>
        <p:spPr>
          <a:xfrm>
            <a:off x="457200" y="3471446"/>
            <a:ext cx="4343400" cy="338554"/>
          </a:xfrm>
          <a:prstGeom prst="rect">
            <a:avLst/>
          </a:prstGeom>
          <a:noFill/>
        </p:spPr>
        <p:txBody>
          <a:bodyPr wrap="square" rtlCol="0">
            <a:spAutoFit/>
          </a:bodyPr>
          <a:lstStyle/>
          <a:p>
            <a:r>
              <a:rPr lang="en-US" sz="1600" b="1" dirty="0" err="1">
                <a:solidFill>
                  <a:schemeClr val="tx2">
                    <a:lumMod val="50000"/>
                  </a:schemeClr>
                </a:solidFill>
                <a:latin typeface="Lato"/>
              </a:rPr>
              <a:t>Tính</a:t>
            </a:r>
            <a:r>
              <a:rPr lang="en-US" sz="1600" b="1" dirty="0">
                <a:solidFill>
                  <a:schemeClr val="tx2">
                    <a:lumMod val="50000"/>
                  </a:schemeClr>
                </a:solidFill>
                <a:latin typeface="Lato"/>
              </a:rPr>
              <a:t> </a:t>
            </a:r>
            <a:r>
              <a:rPr lang="en-US" sz="1600" b="1" dirty="0" err="1">
                <a:solidFill>
                  <a:schemeClr val="tx2">
                    <a:lumMod val="50000"/>
                  </a:schemeClr>
                </a:solidFill>
                <a:latin typeface="Lato"/>
              </a:rPr>
              <a:t>năng</a:t>
            </a:r>
            <a:r>
              <a:rPr lang="en-US" sz="1600" b="1" dirty="0">
                <a:solidFill>
                  <a:schemeClr val="tx2">
                    <a:lumMod val="50000"/>
                  </a:schemeClr>
                </a:solidFill>
                <a:latin typeface="Lato"/>
              </a:rPr>
              <a:t> </a:t>
            </a:r>
            <a:r>
              <a:rPr lang="en-US" sz="1600" b="1" dirty="0" err="1">
                <a:solidFill>
                  <a:schemeClr val="tx2">
                    <a:lumMod val="50000"/>
                  </a:schemeClr>
                </a:solidFill>
                <a:latin typeface="Lato"/>
              </a:rPr>
              <a:t>ưu</a:t>
            </a:r>
            <a:r>
              <a:rPr lang="en-US" sz="1600" b="1" dirty="0">
                <a:solidFill>
                  <a:schemeClr val="tx2">
                    <a:lumMod val="50000"/>
                  </a:schemeClr>
                </a:solidFill>
                <a:latin typeface="Lato"/>
              </a:rPr>
              <a:t> </a:t>
            </a:r>
            <a:r>
              <a:rPr lang="en-US" sz="1600" b="1" dirty="0" err="1">
                <a:solidFill>
                  <a:schemeClr val="tx2">
                    <a:lumMod val="50000"/>
                  </a:schemeClr>
                </a:solidFill>
                <a:latin typeface="Lato"/>
              </a:rPr>
              <a:t>việt</a:t>
            </a:r>
            <a:r>
              <a:rPr lang="en-US" sz="1600" b="1" dirty="0">
                <a:solidFill>
                  <a:schemeClr val="tx2">
                    <a:lumMod val="50000"/>
                  </a:schemeClr>
                </a:solidFill>
                <a:latin typeface="Lato"/>
              </a:rPr>
              <a:t> </a:t>
            </a:r>
            <a:r>
              <a:rPr lang="en-US" sz="1600" b="1" dirty="0" err="1">
                <a:solidFill>
                  <a:schemeClr val="tx2">
                    <a:lumMod val="50000"/>
                  </a:schemeClr>
                </a:solidFill>
                <a:latin typeface="Lato"/>
              </a:rPr>
              <a:t>của</a:t>
            </a:r>
            <a:r>
              <a:rPr lang="en-US" sz="1600" b="1" dirty="0">
                <a:solidFill>
                  <a:schemeClr val="tx2">
                    <a:lumMod val="50000"/>
                  </a:schemeClr>
                </a:solidFill>
                <a:latin typeface="Lato"/>
              </a:rPr>
              <a:t> </a:t>
            </a:r>
            <a:r>
              <a:rPr lang="en-US" sz="1600" b="1" dirty="0" err="1">
                <a:solidFill>
                  <a:schemeClr val="tx2">
                    <a:lumMod val="50000"/>
                  </a:schemeClr>
                </a:solidFill>
                <a:latin typeface="Lato"/>
              </a:rPr>
              <a:t>Dramm</a:t>
            </a:r>
            <a:endParaRPr lang="en-US" sz="1600" b="1" dirty="0">
              <a:solidFill>
                <a:schemeClr val="tx2">
                  <a:lumMod val="50000"/>
                </a:schemeClr>
              </a:solidFill>
              <a:latin typeface="Lato"/>
            </a:endParaRPr>
          </a:p>
        </p:txBody>
      </p:sp>
      <p:sp>
        <p:nvSpPr>
          <p:cNvPr id="21" name="TextBox 20">
            <a:extLst>
              <a:ext uri="{FF2B5EF4-FFF2-40B4-BE49-F238E27FC236}">
                <a16:creationId xmlns:a16="http://schemas.microsoft.com/office/drawing/2014/main" id="{BAC03374-14A8-4DE7-8333-EC2FD9CC5967}"/>
              </a:ext>
            </a:extLst>
          </p:cNvPr>
          <p:cNvSpPr txBox="1"/>
          <p:nvPr/>
        </p:nvSpPr>
        <p:spPr>
          <a:xfrm>
            <a:off x="457200" y="2895600"/>
            <a:ext cx="2743200" cy="707886"/>
          </a:xfrm>
          <a:prstGeom prst="rect">
            <a:avLst/>
          </a:prstGeom>
          <a:noFill/>
        </p:spPr>
        <p:txBody>
          <a:bodyPr wrap="square" rtlCol="0">
            <a:spAutoFit/>
          </a:bodyPr>
          <a:lstStyle/>
          <a:p>
            <a:r>
              <a:rPr lang="en-US" sz="4000" b="1" dirty="0">
                <a:solidFill>
                  <a:schemeClr val="tx2">
                    <a:lumMod val="50000"/>
                  </a:schemeClr>
                </a:solidFill>
                <a:latin typeface="Lato"/>
              </a:rPr>
              <a:t>13</a:t>
            </a:r>
          </a:p>
        </p:txBody>
      </p:sp>
      <p:sp>
        <p:nvSpPr>
          <p:cNvPr id="22" name="Rectangle 21">
            <a:extLst>
              <a:ext uri="{FF2B5EF4-FFF2-40B4-BE49-F238E27FC236}">
                <a16:creationId xmlns:a16="http://schemas.microsoft.com/office/drawing/2014/main" id="{FD3F37C3-77B0-4A48-AABE-BEF66C09645F}"/>
              </a:ext>
            </a:extLst>
          </p:cNvPr>
          <p:cNvSpPr/>
          <p:nvPr/>
        </p:nvSpPr>
        <p:spPr>
          <a:xfrm rot="10800000">
            <a:off x="556928" y="2904008"/>
            <a:ext cx="499629" cy="6771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solidFill>
                <a:schemeClr val="tx2">
                  <a:lumMod val="50000"/>
                </a:schemeClr>
              </a:solidFill>
              <a:latin typeface="Lato" panose="020F0502020204030203" pitchFamily="34" charset="0"/>
              <a:cs typeface="Helvetica" panose="020B0604020202020204" pitchFamily="34" charset="0"/>
            </a:endParaRPr>
          </a:p>
        </p:txBody>
      </p:sp>
      <p:sp>
        <p:nvSpPr>
          <p:cNvPr id="23" name="TextBox 22">
            <a:extLst>
              <a:ext uri="{FF2B5EF4-FFF2-40B4-BE49-F238E27FC236}">
                <a16:creationId xmlns:a16="http://schemas.microsoft.com/office/drawing/2014/main" id="{45726278-1674-4C84-B103-DDB0ACE83519}"/>
              </a:ext>
            </a:extLst>
          </p:cNvPr>
          <p:cNvSpPr txBox="1"/>
          <p:nvPr/>
        </p:nvSpPr>
        <p:spPr>
          <a:xfrm>
            <a:off x="457200" y="4938209"/>
            <a:ext cx="4343400" cy="338554"/>
          </a:xfrm>
          <a:prstGeom prst="rect">
            <a:avLst/>
          </a:prstGeom>
          <a:noFill/>
        </p:spPr>
        <p:txBody>
          <a:bodyPr wrap="square" rtlCol="0">
            <a:spAutoFit/>
          </a:bodyPr>
          <a:lstStyle/>
          <a:p>
            <a:r>
              <a:rPr lang="en-US" sz="1600" b="1" dirty="0" err="1">
                <a:solidFill>
                  <a:schemeClr val="tx2">
                    <a:lumMod val="50000"/>
                  </a:schemeClr>
                </a:solidFill>
                <a:latin typeface="Lato"/>
              </a:rPr>
              <a:t>Hãy</a:t>
            </a:r>
            <a:r>
              <a:rPr lang="en-US" sz="1600" b="1" dirty="0">
                <a:solidFill>
                  <a:schemeClr val="tx2">
                    <a:lumMod val="50000"/>
                  </a:schemeClr>
                </a:solidFill>
                <a:latin typeface="Lato"/>
              </a:rPr>
              <a:t> </a:t>
            </a:r>
            <a:r>
              <a:rPr lang="en-US" sz="1600" b="1" dirty="0" err="1">
                <a:solidFill>
                  <a:schemeClr val="tx2">
                    <a:lumMod val="50000"/>
                  </a:schemeClr>
                </a:solidFill>
                <a:latin typeface="Lato"/>
              </a:rPr>
              <a:t>chọn</a:t>
            </a:r>
            <a:r>
              <a:rPr lang="en-US" sz="1600" b="1" dirty="0">
                <a:solidFill>
                  <a:schemeClr val="tx2">
                    <a:lumMod val="50000"/>
                  </a:schemeClr>
                </a:solidFill>
                <a:latin typeface="Lato"/>
              </a:rPr>
              <a:t> </a:t>
            </a:r>
            <a:r>
              <a:rPr lang="en-US" sz="1600" b="1" dirty="0" err="1">
                <a:solidFill>
                  <a:schemeClr val="tx2">
                    <a:lumMod val="50000"/>
                  </a:schemeClr>
                </a:solidFill>
                <a:latin typeface="Lato"/>
              </a:rPr>
              <a:t>phân</a:t>
            </a:r>
            <a:r>
              <a:rPr lang="en-US" sz="1600" b="1" dirty="0">
                <a:solidFill>
                  <a:schemeClr val="tx2">
                    <a:lumMod val="50000"/>
                  </a:schemeClr>
                </a:solidFill>
                <a:latin typeface="Lato"/>
              </a:rPr>
              <a:t> </a:t>
            </a:r>
            <a:r>
              <a:rPr lang="en-US" sz="1600" b="1" dirty="0" err="1">
                <a:solidFill>
                  <a:schemeClr val="tx2">
                    <a:lumMod val="50000"/>
                  </a:schemeClr>
                </a:solidFill>
                <a:latin typeface="Lato"/>
              </a:rPr>
              <a:t>bón</a:t>
            </a:r>
            <a:r>
              <a:rPr lang="en-US" sz="1600" b="1" dirty="0">
                <a:solidFill>
                  <a:schemeClr val="tx2">
                    <a:lumMod val="50000"/>
                  </a:schemeClr>
                </a:solidFill>
                <a:latin typeface="Lato"/>
              </a:rPr>
              <a:t> </a:t>
            </a:r>
            <a:r>
              <a:rPr lang="en-US" sz="1600" b="1" dirty="0" err="1">
                <a:solidFill>
                  <a:schemeClr val="tx2">
                    <a:lumMod val="50000"/>
                  </a:schemeClr>
                </a:solidFill>
                <a:latin typeface="Lato"/>
              </a:rPr>
              <a:t>hữu</a:t>
            </a:r>
            <a:r>
              <a:rPr lang="en-US" sz="1600" b="1" dirty="0">
                <a:solidFill>
                  <a:schemeClr val="tx2">
                    <a:lumMod val="50000"/>
                  </a:schemeClr>
                </a:solidFill>
                <a:latin typeface="Lato"/>
              </a:rPr>
              <a:t> </a:t>
            </a:r>
            <a:r>
              <a:rPr lang="en-US" sz="1600" b="1" dirty="0" err="1">
                <a:solidFill>
                  <a:schemeClr val="tx2">
                    <a:lumMod val="50000"/>
                  </a:schemeClr>
                </a:solidFill>
                <a:latin typeface="Lato"/>
              </a:rPr>
              <a:t>cơ</a:t>
            </a:r>
            <a:endParaRPr lang="en-US" sz="1600" b="1" dirty="0">
              <a:solidFill>
                <a:schemeClr val="tx2">
                  <a:lumMod val="50000"/>
                </a:schemeClr>
              </a:solidFill>
              <a:latin typeface="Lato"/>
            </a:endParaRPr>
          </a:p>
        </p:txBody>
      </p:sp>
      <p:sp>
        <p:nvSpPr>
          <p:cNvPr id="27" name="TextBox 26">
            <a:extLst>
              <a:ext uri="{FF2B5EF4-FFF2-40B4-BE49-F238E27FC236}">
                <a16:creationId xmlns:a16="http://schemas.microsoft.com/office/drawing/2014/main" id="{BAC03374-14A8-4DE7-8333-EC2FD9CC5967}"/>
              </a:ext>
            </a:extLst>
          </p:cNvPr>
          <p:cNvSpPr txBox="1"/>
          <p:nvPr/>
        </p:nvSpPr>
        <p:spPr>
          <a:xfrm>
            <a:off x="457200" y="5638800"/>
            <a:ext cx="2667000" cy="707886"/>
          </a:xfrm>
          <a:prstGeom prst="rect">
            <a:avLst/>
          </a:prstGeom>
          <a:noFill/>
        </p:spPr>
        <p:txBody>
          <a:bodyPr wrap="square" rtlCol="0">
            <a:spAutoFit/>
          </a:bodyPr>
          <a:lstStyle/>
          <a:p>
            <a:r>
              <a:rPr lang="en-US" sz="4000" b="1" dirty="0">
                <a:solidFill>
                  <a:schemeClr val="tx2">
                    <a:lumMod val="50000"/>
                  </a:schemeClr>
                </a:solidFill>
                <a:latin typeface="Lato"/>
              </a:rPr>
              <a:t>21</a:t>
            </a:r>
          </a:p>
        </p:txBody>
      </p:sp>
      <p:sp>
        <p:nvSpPr>
          <p:cNvPr id="28" name="Rectangle 27">
            <a:extLst>
              <a:ext uri="{FF2B5EF4-FFF2-40B4-BE49-F238E27FC236}">
                <a16:creationId xmlns:a16="http://schemas.microsoft.com/office/drawing/2014/main" id="{FD3F37C3-77B0-4A48-AABE-BEF66C09645F}"/>
              </a:ext>
            </a:extLst>
          </p:cNvPr>
          <p:cNvSpPr/>
          <p:nvPr/>
        </p:nvSpPr>
        <p:spPr>
          <a:xfrm rot="10800000">
            <a:off x="556928" y="5654635"/>
            <a:ext cx="499629" cy="6771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solidFill>
                <a:schemeClr val="tx2">
                  <a:lumMod val="50000"/>
                </a:schemeClr>
              </a:solidFill>
              <a:latin typeface="Lato" panose="020F0502020204030203" pitchFamily="34" charset="0"/>
              <a:cs typeface="Helvetica" panose="020B0604020202020204" pitchFamily="34" charset="0"/>
            </a:endParaRPr>
          </a:p>
        </p:txBody>
      </p:sp>
      <p:sp>
        <p:nvSpPr>
          <p:cNvPr id="29" name="TextBox 28">
            <a:extLst>
              <a:ext uri="{FF2B5EF4-FFF2-40B4-BE49-F238E27FC236}">
                <a16:creationId xmlns:a16="http://schemas.microsoft.com/office/drawing/2014/main" id="{45726278-1674-4C84-B103-DDB0ACE83519}"/>
              </a:ext>
            </a:extLst>
          </p:cNvPr>
          <p:cNvSpPr txBox="1"/>
          <p:nvPr/>
        </p:nvSpPr>
        <p:spPr>
          <a:xfrm>
            <a:off x="457200" y="2176046"/>
            <a:ext cx="4343400" cy="338554"/>
          </a:xfrm>
          <a:prstGeom prst="rect">
            <a:avLst/>
          </a:prstGeom>
          <a:noFill/>
        </p:spPr>
        <p:txBody>
          <a:bodyPr wrap="square" rtlCol="0">
            <a:spAutoFit/>
          </a:bodyPr>
          <a:lstStyle/>
          <a:p>
            <a:r>
              <a:rPr lang="en-US" sz="1600" b="1" dirty="0" err="1">
                <a:solidFill>
                  <a:schemeClr val="tx2">
                    <a:lumMod val="50000"/>
                  </a:schemeClr>
                </a:solidFill>
                <a:latin typeface="Lato"/>
              </a:rPr>
              <a:t>Sản</a:t>
            </a:r>
            <a:r>
              <a:rPr lang="en-US" sz="1600" b="1" dirty="0">
                <a:solidFill>
                  <a:schemeClr val="tx2">
                    <a:lumMod val="50000"/>
                  </a:schemeClr>
                </a:solidFill>
                <a:latin typeface="Lato"/>
              </a:rPr>
              <a:t> </a:t>
            </a:r>
            <a:r>
              <a:rPr lang="en-US" sz="1600" b="1" dirty="0" err="1">
                <a:solidFill>
                  <a:schemeClr val="tx2">
                    <a:lumMod val="50000"/>
                  </a:schemeClr>
                </a:solidFill>
                <a:latin typeface="Lato"/>
              </a:rPr>
              <a:t>phẩm</a:t>
            </a:r>
            <a:r>
              <a:rPr lang="en-US" sz="1600" b="1" dirty="0">
                <a:solidFill>
                  <a:schemeClr val="tx2">
                    <a:lumMod val="50000"/>
                  </a:schemeClr>
                </a:solidFill>
                <a:latin typeface="Lato"/>
              </a:rPr>
              <a:t> </a:t>
            </a:r>
            <a:r>
              <a:rPr lang="en-US" sz="1600" b="1" dirty="0" err="1">
                <a:solidFill>
                  <a:schemeClr val="tx2">
                    <a:lumMod val="50000"/>
                  </a:schemeClr>
                </a:solidFill>
                <a:latin typeface="Lato"/>
              </a:rPr>
              <a:t>của</a:t>
            </a:r>
            <a:r>
              <a:rPr lang="en-US" sz="1600" b="1" dirty="0">
                <a:solidFill>
                  <a:schemeClr val="tx2">
                    <a:lumMod val="50000"/>
                  </a:schemeClr>
                </a:solidFill>
                <a:latin typeface="Lato"/>
              </a:rPr>
              <a:t> </a:t>
            </a:r>
            <a:r>
              <a:rPr lang="en-US" sz="1600" b="1" dirty="0" err="1">
                <a:solidFill>
                  <a:schemeClr val="tx2">
                    <a:lumMod val="50000"/>
                  </a:schemeClr>
                </a:solidFill>
                <a:latin typeface="Lato"/>
              </a:rPr>
              <a:t>chúng</a:t>
            </a:r>
            <a:r>
              <a:rPr lang="en-US" sz="1600" b="1" dirty="0">
                <a:solidFill>
                  <a:schemeClr val="tx2">
                    <a:lumMod val="50000"/>
                  </a:schemeClr>
                </a:solidFill>
                <a:latin typeface="Lato"/>
              </a:rPr>
              <a:t> </a:t>
            </a:r>
            <a:r>
              <a:rPr lang="en-US" sz="1600" b="1" dirty="0" err="1">
                <a:solidFill>
                  <a:schemeClr val="tx2">
                    <a:lumMod val="50000"/>
                  </a:schemeClr>
                </a:solidFill>
                <a:latin typeface="Lato"/>
              </a:rPr>
              <a:t>tôi</a:t>
            </a:r>
            <a:endParaRPr lang="en-US" sz="1600" b="1" dirty="0">
              <a:solidFill>
                <a:schemeClr val="tx2">
                  <a:lumMod val="50000"/>
                </a:schemeClr>
              </a:solidFill>
              <a:latin typeface="Lato"/>
            </a:endParaRPr>
          </a:p>
        </p:txBody>
      </p:sp>
    </p:spTree>
    <p:extLst>
      <p:ext uri="{BB962C8B-B14F-4D97-AF65-F5344CB8AC3E}">
        <p14:creationId xmlns:p14="http://schemas.microsoft.com/office/powerpoint/2010/main" val="2321851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285891" cy="6858000"/>
          </a:xfrm>
          <a:prstGeom prst="rect">
            <a:avLst/>
          </a:prstGeom>
        </p:spPr>
      </p:pic>
      <p:sp>
        <p:nvSpPr>
          <p:cNvPr id="8" name="Rectangle 7"/>
          <p:cNvSpPr/>
          <p:nvPr/>
        </p:nvSpPr>
        <p:spPr>
          <a:xfrm>
            <a:off x="533399" y="2248981"/>
            <a:ext cx="830580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solidFill>
                <a:srgbClr val="52AF0D"/>
              </a:solidFill>
              <a:latin typeface="Calibri" panose="020F0502020204030204" pitchFamily="34" charset="0"/>
              <a:cs typeface="Calibri" panose="020F0502020204030204" pitchFamily="34" charset="0"/>
            </a:endParaRPr>
          </a:p>
        </p:txBody>
      </p:sp>
      <p:sp>
        <p:nvSpPr>
          <p:cNvPr id="11" name="Rectangle 10"/>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ill Sans MT" pitchFamily="34" charset="0"/>
              </a:rPr>
              <a:t>20</a:t>
            </a:r>
          </a:p>
        </p:txBody>
      </p:sp>
      <p:sp>
        <p:nvSpPr>
          <p:cNvPr id="24" name="TextBox 23"/>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bg1"/>
                </a:solidFill>
                <a:latin typeface="Gill Sans MT" pitchFamily="34" charset="0"/>
              </a:rPr>
              <a:t>www.thanhngavn.com</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
        <p:nvSpPr>
          <p:cNvPr id="27" name="Rectangle 26"/>
          <p:cNvSpPr/>
          <p:nvPr/>
        </p:nvSpPr>
        <p:spPr>
          <a:xfrm>
            <a:off x="914401" y="0"/>
            <a:ext cx="2590800" cy="6858000"/>
          </a:xfrm>
          <a:prstGeom prst="rect">
            <a:avLst/>
          </a:prstGeom>
          <a:solidFill>
            <a:srgbClr val="42505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Lato"/>
              </a:rPr>
              <a:t>Kết</a:t>
            </a:r>
            <a:r>
              <a:rPr lang="en-US" dirty="0">
                <a:latin typeface="Lato"/>
              </a:rPr>
              <a:t> </a:t>
            </a:r>
            <a:r>
              <a:rPr lang="en-US" dirty="0" err="1">
                <a:latin typeface="Lato"/>
              </a:rPr>
              <a:t>hợp</a:t>
            </a:r>
            <a:r>
              <a:rPr lang="en-US" dirty="0">
                <a:latin typeface="Lato"/>
              </a:rPr>
              <a:t> </a:t>
            </a:r>
            <a:r>
              <a:rPr lang="en-US" dirty="0" err="1">
                <a:latin typeface="Lato"/>
              </a:rPr>
              <a:t>phân</a:t>
            </a:r>
            <a:r>
              <a:rPr lang="en-US" dirty="0">
                <a:latin typeface="Lato"/>
              </a:rPr>
              <a:t> </a:t>
            </a:r>
            <a:r>
              <a:rPr lang="en-US" dirty="0" err="1">
                <a:latin typeface="Lato"/>
              </a:rPr>
              <a:t>bón</a:t>
            </a:r>
            <a:r>
              <a:rPr lang="en-US" dirty="0">
                <a:latin typeface="Lato"/>
              </a:rPr>
              <a:t> </a:t>
            </a:r>
            <a:r>
              <a:rPr lang="en-US" dirty="0" err="1">
                <a:latin typeface="Lato"/>
              </a:rPr>
              <a:t>hữu</a:t>
            </a:r>
            <a:r>
              <a:rPr lang="en-US" dirty="0">
                <a:latin typeface="Lato"/>
              </a:rPr>
              <a:t> </a:t>
            </a:r>
            <a:r>
              <a:rPr lang="en-US" dirty="0" err="1">
                <a:latin typeface="Lato"/>
              </a:rPr>
              <a:t>cơ</a:t>
            </a:r>
            <a:r>
              <a:rPr lang="en-US" dirty="0">
                <a:latin typeface="Lato"/>
              </a:rPr>
              <a:t> </a:t>
            </a:r>
            <a:r>
              <a:rPr lang="en-US" dirty="0" err="1">
                <a:latin typeface="Lato"/>
              </a:rPr>
              <a:t>và</a:t>
            </a:r>
            <a:r>
              <a:rPr lang="en-US" dirty="0">
                <a:latin typeface="Lato"/>
              </a:rPr>
              <a:t> </a:t>
            </a:r>
            <a:r>
              <a:rPr lang="en-US" dirty="0" err="1">
                <a:latin typeface="Lato"/>
              </a:rPr>
              <a:t>vô</a:t>
            </a:r>
            <a:r>
              <a:rPr lang="en-US" dirty="0">
                <a:latin typeface="Lato"/>
              </a:rPr>
              <a:t> </a:t>
            </a:r>
            <a:r>
              <a:rPr lang="en-US" dirty="0" err="1">
                <a:latin typeface="Lato"/>
              </a:rPr>
              <a:t>cơ</a:t>
            </a:r>
            <a:r>
              <a:rPr lang="en-US" dirty="0">
                <a:latin typeface="Lato"/>
              </a:rPr>
              <a:t> </a:t>
            </a:r>
            <a:r>
              <a:rPr lang="en-US" dirty="0" err="1">
                <a:latin typeface="Lato"/>
              </a:rPr>
              <a:t>giúp</a:t>
            </a:r>
            <a:r>
              <a:rPr lang="en-US" dirty="0">
                <a:latin typeface="Lato"/>
              </a:rPr>
              <a:t> </a:t>
            </a:r>
            <a:r>
              <a:rPr lang="en-US" dirty="0" err="1">
                <a:latin typeface="Lato"/>
              </a:rPr>
              <a:t>gia</a:t>
            </a:r>
            <a:r>
              <a:rPr lang="en-US" dirty="0">
                <a:latin typeface="Lato"/>
              </a:rPr>
              <a:t> </a:t>
            </a:r>
            <a:r>
              <a:rPr lang="en-US" dirty="0" err="1">
                <a:latin typeface="Lato"/>
              </a:rPr>
              <a:t>tăng</a:t>
            </a:r>
            <a:r>
              <a:rPr lang="en-US" dirty="0">
                <a:latin typeface="Lato"/>
              </a:rPr>
              <a:t> </a:t>
            </a:r>
            <a:r>
              <a:rPr lang="en-US" dirty="0" err="1">
                <a:latin typeface="Lato"/>
              </a:rPr>
              <a:t>năng</a:t>
            </a:r>
            <a:r>
              <a:rPr lang="en-US" dirty="0">
                <a:latin typeface="Lato"/>
              </a:rPr>
              <a:t> </a:t>
            </a:r>
            <a:r>
              <a:rPr lang="en-US" dirty="0" err="1">
                <a:latin typeface="Lato"/>
              </a:rPr>
              <a:t>suất</a:t>
            </a:r>
            <a:r>
              <a:rPr lang="en-US" dirty="0">
                <a:latin typeface="Lato"/>
              </a:rPr>
              <a:t> </a:t>
            </a:r>
            <a:r>
              <a:rPr lang="en-US" dirty="0" err="1">
                <a:latin typeface="Lato"/>
              </a:rPr>
              <a:t>và</a:t>
            </a:r>
            <a:r>
              <a:rPr lang="en-US" dirty="0">
                <a:latin typeface="Lato"/>
              </a:rPr>
              <a:t> </a:t>
            </a:r>
            <a:r>
              <a:rPr lang="en-US" dirty="0" err="1">
                <a:latin typeface="Lato"/>
              </a:rPr>
              <a:t>chất</a:t>
            </a:r>
            <a:r>
              <a:rPr lang="en-US" dirty="0">
                <a:latin typeface="Lato"/>
              </a:rPr>
              <a:t> </a:t>
            </a:r>
            <a:r>
              <a:rPr lang="en-US" dirty="0" err="1">
                <a:latin typeface="Lato"/>
              </a:rPr>
              <a:t>lượng</a:t>
            </a:r>
            <a:r>
              <a:rPr lang="en-US" dirty="0">
                <a:latin typeface="Lato"/>
              </a:rPr>
              <a:t> </a:t>
            </a:r>
            <a:r>
              <a:rPr lang="en-US" dirty="0" err="1">
                <a:latin typeface="Lato"/>
              </a:rPr>
              <a:t>nông</a:t>
            </a:r>
            <a:r>
              <a:rPr lang="en-US" dirty="0">
                <a:latin typeface="Lato"/>
              </a:rPr>
              <a:t> </a:t>
            </a:r>
            <a:r>
              <a:rPr lang="en-US" dirty="0" err="1">
                <a:latin typeface="Lato"/>
              </a:rPr>
              <a:t>sản</a:t>
            </a:r>
            <a:endParaRPr lang="en-US" dirty="0">
              <a:latin typeface="Lato"/>
            </a:endParaRPr>
          </a:p>
        </p:txBody>
      </p:sp>
      <p:sp>
        <p:nvSpPr>
          <p:cNvPr id="6" name="Rectangle 5"/>
          <p:cNvSpPr/>
          <p:nvPr/>
        </p:nvSpPr>
        <p:spPr>
          <a:xfrm>
            <a:off x="838200" y="228600"/>
            <a:ext cx="8915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bg1"/>
                </a:solidFill>
                <a:latin typeface="Lato"/>
              </a:rPr>
              <a:t>Phân</a:t>
            </a:r>
            <a:r>
              <a:rPr lang="en-US" sz="3000" b="1" dirty="0">
                <a:solidFill>
                  <a:schemeClr val="bg1"/>
                </a:solidFill>
                <a:latin typeface="Lato"/>
              </a:rPr>
              <a:t> </a:t>
            </a:r>
            <a:r>
              <a:rPr lang="en-US" sz="3000" b="1" dirty="0" err="1">
                <a:solidFill>
                  <a:schemeClr val="bg1"/>
                </a:solidFill>
                <a:latin typeface="Lato"/>
              </a:rPr>
              <a:t>Hữu</a:t>
            </a:r>
            <a:r>
              <a:rPr lang="en-US" sz="3000" b="1" dirty="0">
                <a:solidFill>
                  <a:schemeClr val="bg1"/>
                </a:solidFill>
                <a:latin typeface="Lato"/>
              </a:rPr>
              <a:t> </a:t>
            </a:r>
            <a:r>
              <a:rPr lang="en-US" sz="3000" b="1" dirty="0" err="1">
                <a:solidFill>
                  <a:schemeClr val="bg1"/>
                </a:solidFill>
                <a:latin typeface="Lato"/>
              </a:rPr>
              <a:t>Cơ</a:t>
            </a:r>
            <a:r>
              <a:rPr lang="en-US" sz="3000" b="1" dirty="0">
                <a:solidFill>
                  <a:schemeClr val="bg1"/>
                </a:solidFill>
                <a:latin typeface="Lato"/>
              </a:rPr>
              <a:t> </a:t>
            </a:r>
            <a:r>
              <a:rPr lang="en-US" sz="3000" b="1" dirty="0">
                <a:solidFill>
                  <a:srgbClr val="52AF0D"/>
                </a:solidFill>
                <a:latin typeface="Lato"/>
              </a:rPr>
              <a:t>Cho </a:t>
            </a:r>
            <a:r>
              <a:rPr lang="en-US" sz="3000" b="1" dirty="0" err="1">
                <a:solidFill>
                  <a:srgbClr val="52AF0D"/>
                </a:solidFill>
                <a:latin typeface="Lato"/>
              </a:rPr>
              <a:t>Sản</a:t>
            </a:r>
            <a:r>
              <a:rPr lang="en-US" sz="3000" b="1" dirty="0">
                <a:solidFill>
                  <a:srgbClr val="52AF0D"/>
                </a:solidFill>
                <a:latin typeface="Lato"/>
              </a:rPr>
              <a:t> </a:t>
            </a:r>
            <a:r>
              <a:rPr lang="en-US" sz="3000" b="1" dirty="0" err="1">
                <a:solidFill>
                  <a:srgbClr val="52AF0D"/>
                </a:solidFill>
                <a:latin typeface="Lato"/>
              </a:rPr>
              <a:t>Xuất</a:t>
            </a:r>
            <a:r>
              <a:rPr lang="en-US" sz="3000" b="1" dirty="0">
                <a:solidFill>
                  <a:srgbClr val="52AF0D"/>
                </a:solidFill>
                <a:latin typeface="Lato"/>
              </a:rPr>
              <a:t> </a:t>
            </a:r>
            <a:r>
              <a:rPr lang="en-US" sz="3000" b="1" dirty="0" err="1">
                <a:solidFill>
                  <a:srgbClr val="52AF0D"/>
                </a:solidFill>
                <a:latin typeface="Lato"/>
              </a:rPr>
              <a:t>Đại</a:t>
            </a:r>
            <a:r>
              <a:rPr lang="en-US" sz="3000" b="1" dirty="0">
                <a:solidFill>
                  <a:srgbClr val="52AF0D"/>
                </a:solidFill>
                <a:latin typeface="Lato"/>
              </a:rPr>
              <a:t> </a:t>
            </a:r>
            <a:r>
              <a:rPr lang="en-US" sz="3000" b="1" dirty="0" err="1">
                <a:solidFill>
                  <a:srgbClr val="52AF0D"/>
                </a:solidFill>
                <a:latin typeface="Lato"/>
              </a:rPr>
              <a:t>Trà</a:t>
            </a:r>
            <a:endParaRPr lang="en-US" sz="3000" b="1" dirty="0">
              <a:solidFill>
                <a:srgbClr val="52AF0D"/>
              </a:solidFill>
              <a:latin typeface="Lato"/>
            </a:endParaRPr>
          </a:p>
        </p:txBody>
      </p:sp>
      <p:cxnSp>
        <p:nvCxnSpPr>
          <p:cNvPr id="10" name="Straight Connector 9"/>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572000" y="1447800"/>
            <a:ext cx="4144583" cy="3156466"/>
          </a:xfrm>
          <a:prstGeom prst="rect">
            <a:avLst/>
          </a:prstGeom>
          <a:solidFill>
            <a:srgbClr val="42505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1400" dirty="0" err="1">
                <a:latin typeface="Lato"/>
              </a:rPr>
              <a:t>Giảm</a:t>
            </a:r>
            <a:r>
              <a:rPr lang="en-US" sz="1400" dirty="0">
                <a:latin typeface="Lato"/>
              </a:rPr>
              <a:t> </a:t>
            </a:r>
            <a:r>
              <a:rPr lang="en-US" sz="1400" dirty="0" err="1">
                <a:latin typeface="Lato"/>
              </a:rPr>
              <a:t>tải</a:t>
            </a:r>
            <a:r>
              <a:rPr lang="en-US" sz="1400" dirty="0">
                <a:latin typeface="Lato"/>
              </a:rPr>
              <a:t> </a:t>
            </a:r>
            <a:r>
              <a:rPr lang="en-US" sz="1400" dirty="0" err="1">
                <a:latin typeface="Lato"/>
              </a:rPr>
              <a:t>nồng</a:t>
            </a:r>
            <a:r>
              <a:rPr lang="en-US" sz="1400" dirty="0">
                <a:latin typeface="Lato"/>
              </a:rPr>
              <a:t> </a:t>
            </a:r>
            <a:r>
              <a:rPr lang="en-US" sz="1400" dirty="0" err="1">
                <a:latin typeface="Lato"/>
              </a:rPr>
              <a:t>độ</a:t>
            </a:r>
            <a:r>
              <a:rPr lang="en-US" sz="1400" dirty="0">
                <a:latin typeface="Lato"/>
              </a:rPr>
              <a:t> </a:t>
            </a:r>
            <a:r>
              <a:rPr lang="en-US" sz="1400" dirty="0" err="1">
                <a:latin typeface="Lato"/>
              </a:rPr>
              <a:t>phân</a:t>
            </a:r>
            <a:r>
              <a:rPr lang="en-US" sz="1400" dirty="0">
                <a:latin typeface="Lato"/>
              </a:rPr>
              <a:t> </a:t>
            </a:r>
            <a:r>
              <a:rPr lang="en-US" sz="1400" dirty="0" err="1">
                <a:latin typeface="Lato"/>
              </a:rPr>
              <a:t>bón</a:t>
            </a:r>
            <a:r>
              <a:rPr lang="en-US" sz="1400" dirty="0">
                <a:latin typeface="Lato"/>
              </a:rPr>
              <a:t> </a:t>
            </a:r>
            <a:r>
              <a:rPr lang="en-US" sz="1400" dirty="0" err="1">
                <a:latin typeface="Lato"/>
              </a:rPr>
              <a:t>vô</a:t>
            </a:r>
            <a:r>
              <a:rPr lang="en-US" sz="1400" dirty="0">
                <a:latin typeface="Lato"/>
              </a:rPr>
              <a:t> </a:t>
            </a:r>
            <a:r>
              <a:rPr lang="en-US" sz="1400" dirty="0" err="1">
                <a:latin typeface="Lato"/>
              </a:rPr>
              <a:t>cơ</a:t>
            </a:r>
            <a:r>
              <a:rPr lang="en-US" sz="1400" dirty="0">
                <a:latin typeface="Lato"/>
              </a:rPr>
              <a:t> </a:t>
            </a:r>
            <a:r>
              <a:rPr lang="en-US" sz="1400" dirty="0" err="1">
                <a:latin typeface="Lato"/>
              </a:rPr>
              <a:t>sử</a:t>
            </a:r>
            <a:r>
              <a:rPr lang="en-US" sz="1400" dirty="0">
                <a:latin typeface="Lato"/>
              </a:rPr>
              <a:t> </a:t>
            </a:r>
            <a:r>
              <a:rPr lang="en-US" sz="1400" dirty="0" err="1">
                <a:latin typeface="Lato"/>
              </a:rPr>
              <a:t>dụng</a:t>
            </a:r>
            <a:endParaRPr lang="en-US" sz="1400" dirty="0">
              <a:latin typeface="Lato"/>
            </a:endParaRPr>
          </a:p>
          <a:p>
            <a:pPr marL="285750" indent="-285750">
              <a:buFont typeface="Wingdings" pitchFamily="2" charset="2"/>
              <a:buChar char="ü"/>
            </a:pPr>
            <a:endParaRPr lang="en-US" sz="1400" dirty="0">
              <a:latin typeface="Lato"/>
            </a:endParaRPr>
          </a:p>
          <a:p>
            <a:pPr marL="285750" indent="-285750">
              <a:buFont typeface="Wingdings" pitchFamily="2" charset="2"/>
              <a:buChar char="ü"/>
            </a:pPr>
            <a:r>
              <a:rPr lang="en-US" sz="1400" dirty="0" err="1">
                <a:latin typeface="Lato"/>
              </a:rPr>
              <a:t>Tăng</a:t>
            </a:r>
            <a:r>
              <a:rPr lang="en-US" sz="1400" dirty="0">
                <a:latin typeface="Lato"/>
              </a:rPr>
              <a:t> </a:t>
            </a:r>
            <a:r>
              <a:rPr lang="en-US" sz="1400" dirty="0" err="1">
                <a:latin typeface="Lato"/>
              </a:rPr>
              <a:t>khả</a:t>
            </a:r>
            <a:r>
              <a:rPr lang="en-US" sz="1400" dirty="0">
                <a:latin typeface="Lato"/>
              </a:rPr>
              <a:t> </a:t>
            </a:r>
            <a:r>
              <a:rPr lang="en-US" sz="1400" dirty="0" err="1">
                <a:latin typeface="Lato"/>
              </a:rPr>
              <a:t>năng</a:t>
            </a:r>
            <a:r>
              <a:rPr lang="en-US" sz="1400" dirty="0">
                <a:latin typeface="Lato"/>
              </a:rPr>
              <a:t> </a:t>
            </a:r>
            <a:r>
              <a:rPr lang="en-US" sz="1400" dirty="0" err="1">
                <a:latin typeface="Lato"/>
              </a:rPr>
              <a:t>hấp</a:t>
            </a:r>
            <a:r>
              <a:rPr lang="en-US" sz="1400" dirty="0">
                <a:latin typeface="Lato"/>
              </a:rPr>
              <a:t> </a:t>
            </a:r>
            <a:r>
              <a:rPr lang="en-US" sz="1400" dirty="0" err="1">
                <a:latin typeface="Lato"/>
              </a:rPr>
              <a:t>thụ</a:t>
            </a:r>
            <a:r>
              <a:rPr lang="en-US" sz="1400" dirty="0">
                <a:latin typeface="Lato"/>
              </a:rPr>
              <a:t> </a:t>
            </a:r>
            <a:r>
              <a:rPr lang="en-US" sz="1400" dirty="0" err="1">
                <a:latin typeface="Lato"/>
              </a:rPr>
              <a:t>chất</a:t>
            </a:r>
            <a:endParaRPr lang="en-US" sz="1400" dirty="0">
              <a:latin typeface="Lato"/>
            </a:endParaRPr>
          </a:p>
          <a:p>
            <a:pPr marL="285750" indent="-285750">
              <a:buFont typeface="Wingdings" pitchFamily="2" charset="2"/>
              <a:buChar char="ü"/>
            </a:pPr>
            <a:endParaRPr lang="en-US" sz="1400" dirty="0">
              <a:latin typeface="Lato"/>
            </a:endParaRPr>
          </a:p>
          <a:p>
            <a:pPr marL="285750" indent="-285750">
              <a:buFont typeface="Wingdings" pitchFamily="2" charset="2"/>
              <a:buChar char="ü"/>
            </a:pPr>
            <a:r>
              <a:rPr lang="en-US" sz="1400" dirty="0" err="1">
                <a:latin typeface="Lato"/>
              </a:rPr>
              <a:t>Ngăn</a:t>
            </a:r>
            <a:r>
              <a:rPr lang="en-US" sz="1400" dirty="0">
                <a:latin typeface="Lato"/>
              </a:rPr>
              <a:t> </a:t>
            </a:r>
            <a:r>
              <a:rPr lang="en-US" sz="1400" dirty="0" err="1">
                <a:latin typeface="Lato"/>
              </a:rPr>
              <a:t>ngừa</a:t>
            </a:r>
            <a:r>
              <a:rPr lang="en-US" sz="1400" dirty="0">
                <a:latin typeface="Lato"/>
              </a:rPr>
              <a:t> </a:t>
            </a:r>
            <a:r>
              <a:rPr lang="en-US" sz="1400" dirty="0" err="1">
                <a:latin typeface="Lato"/>
              </a:rPr>
              <a:t>thoái</a:t>
            </a:r>
            <a:r>
              <a:rPr lang="en-US" sz="1400" dirty="0">
                <a:latin typeface="Lato"/>
              </a:rPr>
              <a:t> </a:t>
            </a:r>
            <a:r>
              <a:rPr lang="en-US" sz="1400" dirty="0" err="1">
                <a:latin typeface="Lato"/>
              </a:rPr>
              <a:t>hóa</a:t>
            </a:r>
            <a:r>
              <a:rPr lang="en-US" sz="1400" dirty="0">
                <a:latin typeface="Lato"/>
              </a:rPr>
              <a:t> </a:t>
            </a:r>
            <a:r>
              <a:rPr lang="en-US" sz="1400" dirty="0" err="1">
                <a:latin typeface="Lato"/>
              </a:rPr>
              <a:t>đất</a:t>
            </a:r>
            <a:endParaRPr lang="en-US" sz="1400" dirty="0">
              <a:latin typeface="Lato"/>
            </a:endParaRPr>
          </a:p>
          <a:p>
            <a:pPr marL="285750" indent="-285750">
              <a:buFont typeface="Wingdings" pitchFamily="2" charset="2"/>
              <a:buChar char="ü"/>
            </a:pPr>
            <a:endParaRPr lang="en-US" sz="1400" dirty="0">
              <a:latin typeface="Lato"/>
            </a:endParaRPr>
          </a:p>
          <a:p>
            <a:pPr marL="285750" indent="-285750">
              <a:buFont typeface="Wingdings" pitchFamily="2" charset="2"/>
              <a:buChar char="ü"/>
            </a:pPr>
            <a:r>
              <a:rPr lang="en-US" sz="1400" dirty="0" err="1">
                <a:latin typeface="Lato"/>
              </a:rPr>
              <a:t>Duy</a:t>
            </a:r>
            <a:r>
              <a:rPr lang="en-US" sz="1400" dirty="0">
                <a:latin typeface="Lato"/>
              </a:rPr>
              <a:t> </a:t>
            </a:r>
            <a:r>
              <a:rPr lang="en-US" sz="1400" dirty="0" err="1">
                <a:latin typeface="Lato"/>
              </a:rPr>
              <a:t>trì</a:t>
            </a:r>
            <a:r>
              <a:rPr lang="en-US" sz="1400" dirty="0">
                <a:latin typeface="Lato"/>
              </a:rPr>
              <a:t> </a:t>
            </a:r>
            <a:r>
              <a:rPr lang="en-US" sz="1400" dirty="0" err="1">
                <a:latin typeface="Lato"/>
              </a:rPr>
              <a:t>thành</a:t>
            </a:r>
            <a:r>
              <a:rPr lang="en-US" sz="1400" dirty="0">
                <a:latin typeface="Lato"/>
              </a:rPr>
              <a:t> </a:t>
            </a:r>
            <a:r>
              <a:rPr lang="en-US" sz="1400" dirty="0" err="1">
                <a:latin typeface="Lato"/>
              </a:rPr>
              <a:t>phần</a:t>
            </a:r>
            <a:r>
              <a:rPr lang="en-US" sz="1400" dirty="0">
                <a:latin typeface="Lato"/>
              </a:rPr>
              <a:t> </a:t>
            </a:r>
            <a:r>
              <a:rPr lang="en-US" sz="1400" dirty="0" err="1">
                <a:latin typeface="Lato"/>
              </a:rPr>
              <a:t>đất</a:t>
            </a:r>
            <a:r>
              <a:rPr lang="en-US" sz="1400" dirty="0">
                <a:latin typeface="Lato"/>
              </a:rPr>
              <a:t>, </a:t>
            </a:r>
            <a:r>
              <a:rPr lang="en-US" sz="1400" dirty="0" err="1">
                <a:latin typeface="Lato"/>
              </a:rPr>
              <a:t>kích</a:t>
            </a:r>
            <a:r>
              <a:rPr lang="en-US" sz="1400" dirty="0">
                <a:latin typeface="Lato"/>
              </a:rPr>
              <a:t> </a:t>
            </a:r>
            <a:r>
              <a:rPr lang="en-US" sz="1400" dirty="0" err="1">
                <a:latin typeface="Lato"/>
              </a:rPr>
              <a:t>thích</a:t>
            </a:r>
            <a:r>
              <a:rPr lang="en-US" sz="1400" dirty="0">
                <a:latin typeface="Lato"/>
              </a:rPr>
              <a:t> </a:t>
            </a:r>
            <a:r>
              <a:rPr lang="en-US" sz="1400" dirty="0" err="1">
                <a:latin typeface="Lato"/>
              </a:rPr>
              <a:t>rễ</a:t>
            </a:r>
            <a:r>
              <a:rPr lang="en-US" sz="1400" dirty="0">
                <a:latin typeface="Lato"/>
              </a:rPr>
              <a:t> </a:t>
            </a:r>
            <a:r>
              <a:rPr lang="en-US" sz="1400" dirty="0" err="1">
                <a:latin typeface="Lato"/>
              </a:rPr>
              <a:t>phát</a:t>
            </a:r>
            <a:r>
              <a:rPr lang="en-US" sz="1400" dirty="0">
                <a:latin typeface="Lato"/>
              </a:rPr>
              <a:t> </a:t>
            </a:r>
            <a:r>
              <a:rPr lang="en-US" sz="1400" dirty="0" err="1">
                <a:latin typeface="Lato"/>
              </a:rPr>
              <a:t>triển</a:t>
            </a:r>
            <a:endParaRPr lang="en-US" sz="1400" dirty="0">
              <a:latin typeface="Lato"/>
            </a:endParaRPr>
          </a:p>
          <a:p>
            <a:pPr marL="285750" indent="-285750">
              <a:buFont typeface="Wingdings" pitchFamily="2" charset="2"/>
              <a:buChar char="ü"/>
            </a:pPr>
            <a:endParaRPr lang="en-US" sz="1400" dirty="0">
              <a:latin typeface="Lato"/>
            </a:endParaRPr>
          </a:p>
          <a:p>
            <a:pPr marL="285750" indent="-285750">
              <a:buFont typeface="Wingdings" pitchFamily="2" charset="2"/>
              <a:buChar char="ü"/>
            </a:pPr>
            <a:r>
              <a:rPr lang="en-US" sz="1400" dirty="0" err="1">
                <a:latin typeface="Lato"/>
              </a:rPr>
              <a:t>Bổ</a:t>
            </a:r>
            <a:r>
              <a:rPr lang="en-US" sz="1400" dirty="0">
                <a:latin typeface="Lato"/>
              </a:rPr>
              <a:t> </a:t>
            </a:r>
            <a:r>
              <a:rPr lang="en-US" sz="1400" dirty="0" err="1">
                <a:latin typeface="Lato"/>
              </a:rPr>
              <a:t>khuyết</a:t>
            </a:r>
            <a:r>
              <a:rPr lang="en-US" sz="1400" dirty="0">
                <a:latin typeface="Lato"/>
              </a:rPr>
              <a:t> </a:t>
            </a:r>
            <a:r>
              <a:rPr lang="en-US" sz="1400" dirty="0" err="1">
                <a:latin typeface="Lato"/>
              </a:rPr>
              <a:t>cho</a:t>
            </a:r>
            <a:r>
              <a:rPr lang="en-US" sz="1400" dirty="0">
                <a:latin typeface="Lato"/>
              </a:rPr>
              <a:t> </a:t>
            </a:r>
            <a:r>
              <a:rPr lang="en-US" sz="1400" dirty="0" err="1">
                <a:latin typeface="Lato"/>
              </a:rPr>
              <a:t>phân</a:t>
            </a:r>
            <a:r>
              <a:rPr lang="en-US" sz="1400" dirty="0">
                <a:latin typeface="Lato"/>
              </a:rPr>
              <a:t> </a:t>
            </a:r>
            <a:r>
              <a:rPr lang="en-US" sz="1400" dirty="0" err="1">
                <a:latin typeface="Lato"/>
              </a:rPr>
              <a:t>bón</a:t>
            </a:r>
            <a:r>
              <a:rPr lang="en-US" sz="1400" dirty="0">
                <a:latin typeface="Lato"/>
              </a:rPr>
              <a:t> </a:t>
            </a:r>
            <a:r>
              <a:rPr lang="en-US" sz="1400" dirty="0" err="1">
                <a:latin typeface="Lato"/>
              </a:rPr>
              <a:t>vô</a:t>
            </a:r>
            <a:r>
              <a:rPr lang="en-US" sz="1400" dirty="0">
                <a:latin typeface="Lato"/>
              </a:rPr>
              <a:t> </a:t>
            </a:r>
            <a:r>
              <a:rPr lang="en-US" sz="1400" dirty="0" err="1">
                <a:latin typeface="Lato"/>
              </a:rPr>
              <a:t>cơ</a:t>
            </a:r>
            <a:r>
              <a:rPr lang="en-US" sz="1400" dirty="0">
                <a:latin typeface="Lato"/>
              </a:rPr>
              <a:t> </a:t>
            </a:r>
          </a:p>
          <a:p>
            <a:pPr marL="285750" indent="-285750">
              <a:buFont typeface="Wingdings" pitchFamily="2" charset="2"/>
              <a:buChar char="ü"/>
            </a:pPr>
            <a:endParaRPr lang="en-US" sz="1400" dirty="0">
              <a:latin typeface="Lato"/>
            </a:endParaRPr>
          </a:p>
          <a:p>
            <a:pPr marL="285750" indent="-285750">
              <a:buFont typeface="Wingdings" pitchFamily="2" charset="2"/>
              <a:buChar char="ü"/>
            </a:pPr>
            <a:r>
              <a:rPr lang="en-US" sz="1400" dirty="0" err="1">
                <a:latin typeface="Lato"/>
              </a:rPr>
              <a:t>Giúp</a:t>
            </a:r>
            <a:r>
              <a:rPr lang="en-US" sz="1400" dirty="0">
                <a:latin typeface="Lato"/>
              </a:rPr>
              <a:t> </a:t>
            </a:r>
            <a:r>
              <a:rPr lang="en-US" sz="1400" dirty="0" err="1">
                <a:latin typeface="Lato"/>
              </a:rPr>
              <a:t>bảo</a:t>
            </a:r>
            <a:r>
              <a:rPr lang="en-US" sz="1400" dirty="0">
                <a:latin typeface="Lato"/>
              </a:rPr>
              <a:t> </a:t>
            </a:r>
            <a:r>
              <a:rPr lang="en-US" sz="1400" dirty="0" err="1">
                <a:latin typeface="Lato"/>
              </a:rPr>
              <a:t>vệ</a:t>
            </a:r>
            <a:r>
              <a:rPr lang="en-US" sz="1400" dirty="0">
                <a:latin typeface="Lato"/>
              </a:rPr>
              <a:t> </a:t>
            </a:r>
            <a:r>
              <a:rPr lang="en-US" sz="1400" dirty="0" err="1">
                <a:latin typeface="Lato"/>
              </a:rPr>
              <a:t>môi</a:t>
            </a:r>
            <a:r>
              <a:rPr lang="en-US" sz="1400" dirty="0">
                <a:latin typeface="Lato"/>
              </a:rPr>
              <a:t> </a:t>
            </a:r>
            <a:r>
              <a:rPr lang="en-US" sz="1400" dirty="0" err="1">
                <a:latin typeface="Lato"/>
              </a:rPr>
              <a:t>trường</a:t>
            </a:r>
            <a:endParaRPr lang="en-US" sz="1400" dirty="0">
              <a:latin typeface="Lato"/>
            </a:endParaRPr>
          </a:p>
          <a:p>
            <a:pPr marL="285750" indent="-285750">
              <a:buFont typeface="Wingdings" pitchFamily="2" charset="2"/>
              <a:buChar char="ü"/>
            </a:pPr>
            <a:endParaRPr lang="en-US" sz="1400" dirty="0">
              <a:latin typeface="Lato"/>
            </a:endParaRPr>
          </a:p>
          <a:p>
            <a:pPr marL="285750" indent="-285750">
              <a:buFont typeface="Wingdings" pitchFamily="2" charset="2"/>
              <a:buChar char="ü"/>
            </a:pPr>
            <a:r>
              <a:rPr lang="en-US" sz="1400" dirty="0" err="1">
                <a:latin typeface="Lato"/>
              </a:rPr>
              <a:t>Tăng</a:t>
            </a:r>
            <a:r>
              <a:rPr lang="en-US" sz="1400" dirty="0">
                <a:latin typeface="Lato"/>
              </a:rPr>
              <a:t> </a:t>
            </a:r>
            <a:r>
              <a:rPr lang="en-US" sz="1400" dirty="0" err="1">
                <a:latin typeface="Lato"/>
              </a:rPr>
              <a:t>chất</a:t>
            </a:r>
            <a:r>
              <a:rPr lang="en-US" sz="1400" dirty="0">
                <a:latin typeface="Lato"/>
              </a:rPr>
              <a:t> </a:t>
            </a:r>
            <a:r>
              <a:rPr lang="en-US" sz="1400" dirty="0" err="1">
                <a:latin typeface="Lato"/>
              </a:rPr>
              <a:t>lượng</a:t>
            </a:r>
            <a:r>
              <a:rPr lang="en-US" sz="1400" dirty="0">
                <a:latin typeface="Lato"/>
              </a:rPr>
              <a:t> </a:t>
            </a:r>
            <a:r>
              <a:rPr lang="en-US" sz="1400" dirty="0" err="1">
                <a:latin typeface="Lato"/>
              </a:rPr>
              <a:t>nông</a:t>
            </a:r>
            <a:r>
              <a:rPr lang="en-US" sz="1400" dirty="0">
                <a:latin typeface="Lato"/>
              </a:rPr>
              <a:t> </a:t>
            </a:r>
            <a:r>
              <a:rPr lang="en-US" sz="1400" dirty="0" err="1">
                <a:latin typeface="Lato"/>
              </a:rPr>
              <a:t>sản</a:t>
            </a:r>
            <a:endParaRPr lang="en-US" sz="1400" dirty="0">
              <a:latin typeface="Lato"/>
            </a:endParaRPr>
          </a:p>
        </p:txBody>
      </p:sp>
      <p:sp>
        <p:nvSpPr>
          <p:cNvPr id="22" name="TextBox 21"/>
          <p:cNvSpPr txBox="1"/>
          <p:nvPr/>
        </p:nvSpPr>
        <p:spPr>
          <a:xfrm>
            <a:off x="533400" y="6400800"/>
            <a:ext cx="1981200" cy="246221"/>
          </a:xfrm>
          <a:prstGeom prst="rect">
            <a:avLst/>
          </a:prstGeom>
          <a:noFill/>
        </p:spPr>
        <p:txBody>
          <a:bodyPr wrap="square" rtlCol="0">
            <a:spAutoFit/>
          </a:bodyPr>
          <a:lstStyle/>
          <a:p>
            <a:r>
              <a:rPr lang="vi-VN" sz="1000" i="1" dirty="0">
                <a:solidFill>
                  <a:schemeClr val="bg1"/>
                </a:solidFill>
                <a:latin typeface="Gill Sans MT" pitchFamily="34" charset="0"/>
              </a:rPr>
              <a:t>Vươn Tầm Quốc Tế</a:t>
            </a:r>
            <a:endParaRPr lang="en-US" sz="1000" i="1" dirty="0">
              <a:solidFill>
                <a:schemeClr val="bg1"/>
              </a:solidFill>
              <a:latin typeface="Gill Sans MT" pitchFamily="34" charset="0"/>
            </a:endParaRPr>
          </a:p>
        </p:txBody>
      </p:sp>
    </p:spTree>
    <p:extLst>
      <p:ext uri="{BB962C8B-B14F-4D97-AF65-F5344CB8AC3E}">
        <p14:creationId xmlns:p14="http://schemas.microsoft.com/office/powerpoint/2010/main" val="2246411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3964" cy="6858000"/>
          </a:xfrm>
          <a:prstGeom prst="rect">
            <a:avLst/>
          </a:prstGeom>
        </p:spPr>
      </p:pic>
      <p:sp>
        <p:nvSpPr>
          <p:cNvPr id="9" name="Rectangle 8"/>
          <p:cNvSpPr/>
          <p:nvPr/>
        </p:nvSpPr>
        <p:spPr>
          <a:xfrm>
            <a:off x="0" y="3505200"/>
            <a:ext cx="7315200" cy="61989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0" name="TextBox 9"/>
          <p:cNvSpPr txBox="1"/>
          <p:nvPr/>
        </p:nvSpPr>
        <p:spPr>
          <a:xfrm>
            <a:off x="152400" y="3538150"/>
            <a:ext cx="6172200" cy="553998"/>
          </a:xfrm>
          <a:prstGeom prst="rect">
            <a:avLst/>
          </a:prstGeom>
          <a:noFill/>
        </p:spPr>
        <p:txBody>
          <a:bodyPr wrap="square" rtlCol="0">
            <a:spAutoFit/>
          </a:bodyPr>
          <a:lstStyle/>
          <a:p>
            <a:r>
              <a:rPr lang="en-US" sz="3000" b="1" dirty="0" err="1">
                <a:solidFill>
                  <a:srgbClr val="002060"/>
                </a:solidFill>
                <a:latin typeface="Lato"/>
                <a:cs typeface="Arial" panose="020B0604020202020204" pitchFamily="34" charset="0"/>
              </a:rPr>
              <a:t>Phụ</a:t>
            </a:r>
            <a:r>
              <a:rPr lang="en-US" sz="3000" b="1" dirty="0">
                <a:solidFill>
                  <a:srgbClr val="002060"/>
                </a:solidFill>
                <a:latin typeface="Lato"/>
                <a:cs typeface="Arial" panose="020B0604020202020204" pitchFamily="34" charset="0"/>
              </a:rPr>
              <a:t> </a:t>
            </a:r>
            <a:r>
              <a:rPr lang="en-US" sz="3000" b="1" dirty="0" err="1">
                <a:solidFill>
                  <a:srgbClr val="002060"/>
                </a:solidFill>
                <a:latin typeface="Lato"/>
                <a:cs typeface="Arial" panose="020B0604020202020204" pitchFamily="34" charset="0"/>
              </a:rPr>
              <a:t>Lục</a:t>
            </a:r>
            <a:endParaRPr lang="en-US" sz="3000" b="1" dirty="0">
              <a:solidFill>
                <a:srgbClr val="002060"/>
              </a:solidFill>
              <a:latin typeface="Lato"/>
              <a:cs typeface="Arial" panose="020B0604020202020204" pitchFamily="34" charset="0"/>
            </a:endParaRPr>
          </a:p>
        </p:txBody>
      </p:sp>
    </p:spTree>
    <p:extLst>
      <p:ext uri="{BB962C8B-B14F-4D97-AF65-F5344CB8AC3E}">
        <p14:creationId xmlns:p14="http://schemas.microsoft.com/office/powerpoint/2010/main" val="2353029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543050"/>
            <a:ext cx="7772400" cy="954107"/>
          </a:xfrm>
          <a:prstGeom prst="rect">
            <a:avLst/>
          </a:prstGeom>
          <a:noFill/>
        </p:spPr>
        <p:txBody>
          <a:bodyPr wrap="square" rtlCol="0">
            <a:spAutoFit/>
          </a:bodyPr>
          <a:lstStyle/>
          <a:p>
            <a:r>
              <a:rPr lang="en-US" sz="1400" dirty="0" err="1">
                <a:latin typeface="Lato"/>
              </a:rPr>
              <a:t>Chúng</a:t>
            </a:r>
            <a:r>
              <a:rPr lang="en-US" sz="1400" dirty="0">
                <a:latin typeface="Lato"/>
              </a:rPr>
              <a:t> </a:t>
            </a:r>
            <a:r>
              <a:rPr lang="en-US" sz="1400" dirty="0" err="1">
                <a:latin typeface="Lato"/>
              </a:rPr>
              <a:t>tôi</a:t>
            </a:r>
            <a:r>
              <a:rPr lang="en-US" sz="1400" dirty="0">
                <a:latin typeface="Lato"/>
              </a:rPr>
              <a:t> </a:t>
            </a:r>
            <a:r>
              <a:rPr lang="en-US" sz="1400" dirty="0" err="1">
                <a:latin typeface="Lato"/>
              </a:rPr>
              <a:t>cung</a:t>
            </a:r>
            <a:r>
              <a:rPr lang="en-US" sz="1400" dirty="0">
                <a:latin typeface="Lato"/>
              </a:rPr>
              <a:t> </a:t>
            </a:r>
            <a:r>
              <a:rPr lang="en-US" sz="1400" dirty="0" err="1">
                <a:latin typeface="Lato"/>
              </a:rPr>
              <a:t>cấp</a:t>
            </a:r>
            <a:r>
              <a:rPr lang="en-US" sz="1400" dirty="0">
                <a:latin typeface="Lato"/>
              </a:rPr>
              <a:t> </a:t>
            </a:r>
            <a:r>
              <a:rPr lang="en-US" sz="1400" dirty="0" err="1">
                <a:latin typeface="Lato"/>
              </a:rPr>
              <a:t>các</a:t>
            </a:r>
            <a:r>
              <a:rPr lang="en-US" sz="1400" dirty="0">
                <a:latin typeface="Lato"/>
              </a:rPr>
              <a:t> </a:t>
            </a:r>
            <a:r>
              <a:rPr lang="en-US" sz="1400" dirty="0" err="1">
                <a:latin typeface="Lato"/>
              </a:rPr>
              <a:t>thiệt</a:t>
            </a:r>
            <a:r>
              <a:rPr lang="en-US" sz="1400" dirty="0">
                <a:latin typeface="Lato"/>
              </a:rPr>
              <a:t> </a:t>
            </a:r>
            <a:r>
              <a:rPr lang="en-US" sz="1400" dirty="0" err="1">
                <a:latin typeface="Lato"/>
              </a:rPr>
              <a:t>bị</a:t>
            </a:r>
            <a:r>
              <a:rPr lang="en-US" sz="1400" dirty="0">
                <a:latin typeface="Lato"/>
              </a:rPr>
              <a:t> </a:t>
            </a:r>
            <a:r>
              <a:rPr lang="en-US" sz="1400" dirty="0" err="1">
                <a:latin typeface="Lato"/>
              </a:rPr>
              <a:t>kiểm</a:t>
            </a:r>
            <a:r>
              <a:rPr lang="en-US" sz="1400" dirty="0">
                <a:latin typeface="Lato"/>
              </a:rPr>
              <a:t> </a:t>
            </a:r>
            <a:r>
              <a:rPr lang="en-US" sz="1400" dirty="0" err="1">
                <a:latin typeface="Lato"/>
              </a:rPr>
              <a:t>soát</a:t>
            </a:r>
            <a:r>
              <a:rPr lang="en-US" sz="1400" dirty="0">
                <a:latin typeface="Lato"/>
              </a:rPr>
              <a:t> </a:t>
            </a:r>
            <a:r>
              <a:rPr lang="en-US" sz="1400" dirty="0" err="1">
                <a:latin typeface="Lato"/>
              </a:rPr>
              <a:t>ẩm</a:t>
            </a:r>
            <a:r>
              <a:rPr lang="en-US" sz="1400" dirty="0">
                <a:latin typeface="Lato"/>
              </a:rPr>
              <a:t>, </a:t>
            </a:r>
            <a:r>
              <a:rPr lang="en-US" sz="1400" dirty="0" err="1">
                <a:latin typeface="Lato"/>
              </a:rPr>
              <a:t>phun</a:t>
            </a:r>
            <a:r>
              <a:rPr lang="en-US" sz="1400" dirty="0">
                <a:latin typeface="Lato"/>
              </a:rPr>
              <a:t> </a:t>
            </a:r>
            <a:r>
              <a:rPr lang="en-US" sz="1400" dirty="0" err="1">
                <a:latin typeface="Lato"/>
              </a:rPr>
              <a:t>sương</a:t>
            </a:r>
            <a:r>
              <a:rPr lang="en-US" sz="1400" dirty="0">
                <a:latin typeface="Lato"/>
              </a:rPr>
              <a:t> </a:t>
            </a:r>
            <a:r>
              <a:rPr lang="en-US" sz="1400" dirty="0" err="1">
                <a:latin typeface="Lato"/>
              </a:rPr>
              <a:t>làm</a:t>
            </a:r>
            <a:r>
              <a:rPr lang="en-US" sz="1400" dirty="0">
                <a:latin typeface="Lato"/>
              </a:rPr>
              <a:t> </a:t>
            </a:r>
            <a:r>
              <a:rPr lang="en-US" sz="1400" dirty="0" err="1">
                <a:latin typeface="Lato"/>
              </a:rPr>
              <a:t>mát</a:t>
            </a:r>
            <a:r>
              <a:rPr lang="en-US" sz="1400" dirty="0">
                <a:latin typeface="Lato"/>
              </a:rPr>
              <a:t>, </a:t>
            </a:r>
            <a:r>
              <a:rPr lang="en-US" sz="1400" dirty="0" err="1">
                <a:latin typeface="Lato"/>
              </a:rPr>
              <a:t>phun</a:t>
            </a:r>
            <a:r>
              <a:rPr lang="en-US" sz="1400" dirty="0">
                <a:latin typeface="Lato"/>
              </a:rPr>
              <a:t> </a:t>
            </a:r>
            <a:r>
              <a:rPr lang="en-US" sz="1400" dirty="0" err="1">
                <a:latin typeface="Lato"/>
              </a:rPr>
              <a:t>sương</a:t>
            </a:r>
            <a:r>
              <a:rPr lang="en-US" sz="1400" dirty="0">
                <a:latin typeface="Lato"/>
              </a:rPr>
              <a:t> </a:t>
            </a:r>
            <a:r>
              <a:rPr lang="en-US" sz="1400" dirty="0" err="1">
                <a:latin typeface="Lato"/>
              </a:rPr>
              <a:t>toàn</a:t>
            </a:r>
            <a:r>
              <a:rPr lang="en-US" sz="1400" dirty="0">
                <a:latin typeface="Lato"/>
              </a:rPr>
              <a:t> </a:t>
            </a:r>
            <a:r>
              <a:rPr lang="en-US" sz="1400" dirty="0" err="1">
                <a:latin typeface="Lato"/>
              </a:rPr>
              <a:t>diện</a:t>
            </a:r>
            <a:r>
              <a:rPr lang="en-US" sz="1400" dirty="0">
                <a:latin typeface="Lato"/>
              </a:rPr>
              <a:t>, </a:t>
            </a:r>
            <a:r>
              <a:rPr lang="en-US" sz="1400" dirty="0" err="1">
                <a:latin typeface="Lato"/>
              </a:rPr>
              <a:t>tưới</a:t>
            </a:r>
            <a:r>
              <a:rPr lang="en-US" sz="1400" dirty="0">
                <a:latin typeface="Lato"/>
              </a:rPr>
              <a:t> </a:t>
            </a:r>
            <a:r>
              <a:rPr lang="en-US" sz="1400" dirty="0" err="1">
                <a:latin typeface="Lato"/>
              </a:rPr>
              <a:t>từ</a:t>
            </a:r>
            <a:r>
              <a:rPr lang="en-US" sz="1400" dirty="0">
                <a:latin typeface="Lato"/>
              </a:rPr>
              <a:t> </a:t>
            </a:r>
            <a:r>
              <a:rPr lang="en-US" sz="1400" dirty="0" err="1">
                <a:latin typeface="Lato"/>
              </a:rPr>
              <a:t>trên</a:t>
            </a:r>
            <a:r>
              <a:rPr lang="en-US" sz="1400" dirty="0">
                <a:latin typeface="Lato"/>
              </a:rPr>
              <a:t> </a:t>
            </a:r>
            <a:r>
              <a:rPr lang="en-US" sz="1400" dirty="0" err="1">
                <a:latin typeface="Lato"/>
              </a:rPr>
              <a:t>cao</a:t>
            </a:r>
            <a:r>
              <a:rPr lang="en-US" sz="1400" dirty="0">
                <a:latin typeface="Lato"/>
              </a:rPr>
              <a:t>, </a:t>
            </a:r>
            <a:r>
              <a:rPr lang="en-US" sz="1400" dirty="0" err="1">
                <a:latin typeface="Lato"/>
              </a:rPr>
              <a:t>tưới</a:t>
            </a:r>
            <a:r>
              <a:rPr lang="en-US" sz="1400" dirty="0">
                <a:latin typeface="Lato"/>
              </a:rPr>
              <a:t> </a:t>
            </a:r>
            <a:r>
              <a:rPr lang="en-US" sz="1400" dirty="0" err="1">
                <a:latin typeface="Lato"/>
              </a:rPr>
              <a:t>nhỏ</a:t>
            </a:r>
            <a:r>
              <a:rPr lang="en-US" sz="1400" dirty="0">
                <a:latin typeface="Lato"/>
              </a:rPr>
              <a:t> </a:t>
            </a:r>
            <a:r>
              <a:rPr lang="en-US" sz="1400" dirty="0" err="1">
                <a:latin typeface="Lato"/>
              </a:rPr>
              <a:t>giọt</a:t>
            </a:r>
            <a:r>
              <a:rPr lang="en-US" sz="1400" dirty="0">
                <a:latin typeface="Lato"/>
              </a:rPr>
              <a:t> </a:t>
            </a:r>
            <a:r>
              <a:rPr lang="en-US" sz="1400" dirty="0" err="1">
                <a:latin typeface="Lato"/>
              </a:rPr>
              <a:t>cho</a:t>
            </a:r>
            <a:r>
              <a:rPr lang="en-US" sz="1400" dirty="0">
                <a:latin typeface="Lato"/>
              </a:rPr>
              <a:t> </a:t>
            </a:r>
            <a:r>
              <a:rPr lang="en-US" sz="1400" dirty="0" err="1">
                <a:latin typeface="Lato"/>
              </a:rPr>
              <a:t>các</a:t>
            </a:r>
            <a:r>
              <a:rPr lang="en-US" sz="1400" dirty="0">
                <a:latin typeface="Lato"/>
              </a:rPr>
              <a:t> </a:t>
            </a:r>
            <a:r>
              <a:rPr lang="en-US" sz="1400" dirty="0" err="1">
                <a:latin typeface="Lato"/>
              </a:rPr>
              <a:t>loại</a:t>
            </a:r>
            <a:r>
              <a:rPr lang="en-US" sz="1400" dirty="0">
                <a:latin typeface="Lato"/>
              </a:rPr>
              <a:t> </a:t>
            </a:r>
            <a:r>
              <a:rPr lang="en-US" sz="1400" dirty="0" err="1">
                <a:latin typeface="Lato"/>
              </a:rPr>
              <a:t>cây</a:t>
            </a:r>
            <a:r>
              <a:rPr lang="en-US" sz="1400" dirty="0">
                <a:latin typeface="Lato"/>
              </a:rPr>
              <a:t> </a:t>
            </a:r>
            <a:r>
              <a:rPr lang="en-US" sz="1400" dirty="0" err="1">
                <a:latin typeface="Lato"/>
              </a:rPr>
              <a:t>khác</a:t>
            </a:r>
            <a:r>
              <a:rPr lang="en-US" sz="1400" dirty="0">
                <a:latin typeface="Lato"/>
              </a:rPr>
              <a:t> </a:t>
            </a:r>
            <a:r>
              <a:rPr lang="en-US" sz="1400" dirty="0" err="1">
                <a:latin typeface="Lato"/>
              </a:rPr>
              <a:t>nhau</a:t>
            </a:r>
            <a:r>
              <a:rPr lang="en-US" sz="1400" dirty="0">
                <a:latin typeface="Lato"/>
              </a:rPr>
              <a:t>.</a:t>
            </a:r>
            <a:br>
              <a:rPr lang="en-US" sz="1400" dirty="0">
                <a:latin typeface="Lato"/>
              </a:rPr>
            </a:br>
            <a:br>
              <a:rPr lang="en-US" sz="1400" dirty="0">
                <a:latin typeface="Lato"/>
              </a:rPr>
            </a:br>
            <a:r>
              <a:rPr lang="en-US" sz="1400" dirty="0" err="1">
                <a:latin typeface="Lato"/>
              </a:rPr>
              <a:t>Chúng</a:t>
            </a:r>
            <a:r>
              <a:rPr lang="en-US" sz="1400" dirty="0">
                <a:latin typeface="Lato"/>
              </a:rPr>
              <a:t> </a:t>
            </a:r>
            <a:r>
              <a:rPr lang="en-US" sz="1400" dirty="0" err="1">
                <a:latin typeface="Lato"/>
              </a:rPr>
              <a:t>tôi</a:t>
            </a:r>
            <a:r>
              <a:rPr lang="en-US" sz="1400" dirty="0">
                <a:latin typeface="Lato"/>
              </a:rPr>
              <a:t> </a:t>
            </a:r>
            <a:r>
              <a:rPr lang="en-US" sz="1400" dirty="0" err="1">
                <a:latin typeface="Lato"/>
              </a:rPr>
              <a:t>hỗ</a:t>
            </a:r>
            <a:r>
              <a:rPr lang="en-US" sz="1400" dirty="0">
                <a:latin typeface="Lato"/>
              </a:rPr>
              <a:t> </a:t>
            </a:r>
            <a:r>
              <a:rPr lang="en-US" sz="1400" dirty="0" err="1">
                <a:latin typeface="Lato"/>
              </a:rPr>
              <a:t>trợ</a:t>
            </a:r>
            <a:r>
              <a:rPr lang="en-US" sz="1400" dirty="0">
                <a:latin typeface="Lato"/>
              </a:rPr>
              <a:t> </a:t>
            </a:r>
            <a:r>
              <a:rPr lang="en-US" sz="1400" dirty="0" err="1">
                <a:latin typeface="Lato"/>
              </a:rPr>
              <a:t>thiết</a:t>
            </a:r>
            <a:r>
              <a:rPr lang="en-US" sz="1400" dirty="0">
                <a:latin typeface="Lato"/>
              </a:rPr>
              <a:t> </a:t>
            </a:r>
            <a:r>
              <a:rPr lang="en-US" sz="1400" dirty="0" err="1">
                <a:latin typeface="Lato"/>
              </a:rPr>
              <a:t>kế</a:t>
            </a:r>
            <a:r>
              <a:rPr lang="en-US" sz="1400" dirty="0">
                <a:latin typeface="Lato"/>
              </a:rPr>
              <a:t> </a:t>
            </a:r>
            <a:r>
              <a:rPr lang="en-US" sz="1400" dirty="0" err="1">
                <a:latin typeface="Lato"/>
              </a:rPr>
              <a:t>hệ</a:t>
            </a:r>
            <a:r>
              <a:rPr lang="en-US" sz="1400" dirty="0">
                <a:latin typeface="Lato"/>
              </a:rPr>
              <a:t> </a:t>
            </a:r>
            <a:r>
              <a:rPr lang="en-US" sz="1400" dirty="0" err="1">
                <a:latin typeface="Lato"/>
              </a:rPr>
              <a:t>thống</a:t>
            </a:r>
            <a:r>
              <a:rPr lang="en-US" sz="1400" dirty="0">
                <a:latin typeface="Lato"/>
              </a:rPr>
              <a:t> </a:t>
            </a:r>
            <a:r>
              <a:rPr lang="en-US" sz="1400" dirty="0" err="1">
                <a:latin typeface="Lato"/>
              </a:rPr>
              <a:t>tưới</a:t>
            </a:r>
            <a:r>
              <a:rPr lang="en-US" sz="1400" dirty="0">
                <a:latin typeface="Lato"/>
              </a:rPr>
              <a:t> </a:t>
            </a:r>
            <a:r>
              <a:rPr lang="en-US" sz="1400" dirty="0" err="1">
                <a:latin typeface="Lato"/>
              </a:rPr>
              <a:t>tiêu</a:t>
            </a:r>
            <a:r>
              <a:rPr lang="en-US" sz="1400" dirty="0">
                <a:latin typeface="Lato"/>
              </a:rPr>
              <a:t> </a:t>
            </a:r>
            <a:r>
              <a:rPr lang="en-US" sz="1400" dirty="0" err="1">
                <a:latin typeface="Lato"/>
              </a:rPr>
              <a:t>hoàn</a:t>
            </a:r>
            <a:r>
              <a:rPr lang="en-US" sz="1400" dirty="0">
                <a:latin typeface="Lato"/>
              </a:rPr>
              <a:t> </a:t>
            </a:r>
            <a:r>
              <a:rPr lang="en-US" sz="1400" dirty="0" err="1">
                <a:latin typeface="Lato"/>
              </a:rPr>
              <a:t>chỉnh</a:t>
            </a:r>
            <a:r>
              <a:rPr lang="en-US" sz="1400" dirty="0">
                <a:latin typeface="Lato"/>
              </a:rPr>
              <a:t>.</a:t>
            </a:r>
          </a:p>
        </p:txBody>
      </p:sp>
      <p:sp>
        <p:nvSpPr>
          <p:cNvPr id="7" name="Rectangle 6"/>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22</a:t>
            </a:r>
          </a:p>
        </p:txBody>
      </p:sp>
      <p:sp>
        <p:nvSpPr>
          <p:cNvPr id="8" name="Rectangle 7"/>
          <p:cNvSpPr/>
          <p:nvPr/>
        </p:nvSpPr>
        <p:spPr>
          <a:xfrm>
            <a:off x="838200" y="228600"/>
            <a:ext cx="8915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Hệ</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Thống</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Tưới</a:t>
            </a:r>
            <a:r>
              <a:rPr lang="en-US" sz="3000" b="1" dirty="0">
                <a:solidFill>
                  <a:schemeClr val="tx1">
                    <a:lumMod val="75000"/>
                    <a:lumOff val="25000"/>
                  </a:schemeClr>
                </a:solidFill>
                <a:latin typeface="Lato"/>
              </a:rPr>
              <a:t> </a:t>
            </a:r>
            <a:r>
              <a:rPr lang="en-US" sz="3000" b="1" dirty="0" err="1">
                <a:solidFill>
                  <a:srgbClr val="52AF0D"/>
                </a:solidFill>
                <a:latin typeface="Lato"/>
              </a:rPr>
              <a:t>Hoàn</a:t>
            </a:r>
            <a:r>
              <a:rPr lang="en-US" sz="3000" b="1" dirty="0">
                <a:solidFill>
                  <a:srgbClr val="52AF0D"/>
                </a:solidFill>
                <a:latin typeface="Lato"/>
              </a:rPr>
              <a:t> </a:t>
            </a:r>
            <a:r>
              <a:rPr lang="en-US" sz="3000" b="1" dirty="0" err="1">
                <a:solidFill>
                  <a:srgbClr val="52AF0D"/>
                </a:solidFill>
                <a:latin typeface="Lato"/>
              </a:rPr>
              <a:t>Chỉnh</a:t>
            </a:r>
            <a:endParaRPr lang="en-US" sz="3000" b="1" dirty="0">
              <a:solidFill>
                <a:srgbClr val="52AF0D"/>
              </a:solidFill>
              <a:latin typeface="Lato"/>
            </a:endParaRPr>
          </a:p>
        </p:txBody>
      </p:sp>
      <p:sp>
        <p:nvSpPr>
          <p:cNvPr id="9" name="Rectangle 8"/>
          <p:cNvSpPr/>
          <p:nvPr/>
        </p:nvSpPr>
        <p:spPr>
          <a:xfrm>
            <a:off x="838199" y="838200"/>
            <a:ext cx="8305801"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52AF0D"/>
                </a:solidFill>
                <a:latin typeface="Lato"/>
              </a:rPr>
              <a:t>Mang</a:t>
            </a:r>
            <a:r>
              <a:rPr lang="en-US" dirty="0">
                <a:solidFill>
                  <a:srgbClr val="52AF0D"/>
                </a:solidFill>
                <a:latin typeface="Lato"/>
              </a:rPr>
              <a:t> </a:t>
            </a:r>
            <a:r>
              <a:rPr lang="en-US" dirty="0" err="1">
                <a:solidFill>
                  <a:srgbClr val="52AF0D"/>
                </a:solidFill>
                <a:latin typeface="Lato"/>
              </a:rPr>
              <a:t>tiêu</a:t>
            </a:r>
            <a:r>
              <a:rPr lang="en-US" dirty="0">
                <a:solidFill>
                  <a:srgbClr val="52AF0D"/>
                </a:solidFill>
                <a:latin typeface="Lato"/>
              </a:rPr>
              <a:t> </a:t>
            </a:r>
            <a:r>
              <a:rPr lang="en-US" dirty="0" err="1">
                <a:solidFill>
                  <a:srgbClr val="52AF0D"/>
                </a:solidFill>
                <a:latin typeface="Lato"/>
              </a:rPr>
              <a:t>chuẩn</a:t>
            </a:r>
            <a:r>
              <a:rPr lang="en-US" dirty="0">
                <a:solidFill>
                  <a:srgbClr val="52AF0D"/>
                </a:solidFill>
                <a:latin typeface="Lato"/>
              </a:rPr>
              <a:t> </a:t>
            </a:r>
            <a:r>
              <a:rPr lang="en-US" dirty="0" err="1">
                <a:solidFill>
                  <a:srgbClr val="52AF0D"/>
                </a:solidFill>
                <a:latin typeface="Lato"/>
              </a:rPr>
              <a:t>Mỹ</a:t>
            </a:r>
            <a:r>
              <a:rPr lang="en-US" dirty="0">
                <a:solidFill>
                  <a:srgbClr val="52AF0D"/>
                </a:solidFill>
                <a:latin typeface="Lato"/>
              </a:rPr>
              <a:t> </a:t>
            </a:r>
            <a:r>
              <a:rPr lang="en-US" dirty="0" err="1">
                <a:solidFill>
                  <a:srgbClr val="52AF0D"/>
                </a:solidFill>
                <a:latin typeface="Lato"/>
              </a:rPr>
              <a:t>đến</a:t>
            </a:r>
            <a:r>
              <a:rPr lang="en-US" dirty="0">
                <a:solidFill>
                  <a:srgbClr val="52AF0D"/>
                </a:solidFill>
                <a:latin typeface="Lato"/>
              </a:rPr>
              <a:t> </a:t>
            </a:r>
            <a:r>
              <a:rPr lang="en-US" dirty="0" err="1">
                <a:solidFill>
                  <a:srgbClr val="52AF0D"/>
                </a:solidFill>
                <a:latin typeface="Lato"/>
              </a:rPr>
              <a:t>nông</a:t>
            </a:r>
            <a:r>
              <a:rPr lang="en-US" dirty="0">
                <a:solidFill>
                  <a:srgbClr val="52AF0D"/>
                </a:solidFill>
                <a:latin typeface="Lato"/>
              </a:rPr>
              <a:t> </a:t>
            </a:r>
            <a:r>
              <a:rPr lang="en-US" dirty="0" err="1">
                <a:solidFill>
                  <a:srgbClr val="52AF0D"/>
                </a:solidFill>
                <a:latin typeface="Lato"/>
              </a:rPr>
              <a:t>trại</a:t>
            </a:r>
            <a:r>
              <a:rPr lang="en-US" dirty="0">
                <a:solidFill>
                  <a:srgbClr val="52AF0D"/>
                </a:solidFill>
                <a:latin typeface="Lato"/>
              </a:rPr>
              <a:t> </a:t>
            </a:r>
            <a:r>
              <a:rPr lang="en-US" dirty="0" err="1">
                <a:solidFill>
                  <a:srgbClr val="52AF0D"/>
                </a:solidFill>
                <a:latin typeface="Lato"/>
              </a:rPr>
              <a:t>của</a:t>
            </a:r>
            <a:r>
              <a:rPr lang="en-US" dirty="0">
                <a:solidFill>
                  <a:srgbClr val="52AF0D"/>
                </a:solidFill>
                <a:latin typeface="Lato"/>
              </a:rPr>
              <a:t> </a:t>
            </a:r>
            <a:r>
              <a:rPr lang="en-US" dirty="0" err="1">
                <a:solidFill>
                  <a:srgbClr val="52AF0D"/>
                </a:solidFill>
                <a:latin typeface="Lato"/>
              </a:rPr>
              <a:t>bạn</a:t>
            </a:r>
            <a:endParaRPr lang="en-US" dirty="0">
              <a:solidFill>
                <a:srgbClr val="52AF0D"/>
              </a:solidFill>
              <a:latin typeface="Lato"/>
            </a:endParaRPr>
          </a:p>
        </p:txBody>
      </p:sp>
      <p:cxnSp>
        <p:nvCxnSpPr>
          <p:cNvPr id="10" name="Straight Connector 9"/>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13" name="TextBox 12"/>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pic>
        <p:nvPicPr>
          <p:cNvPr id="1026" name="Picture 2" descr="http://blog.netafim.com/wp-content/uploads/2014/09/Coolnet-under-pressure.jpg"/>
          <p:cNvPicPr>
            <a:picLocks noChangeAspect="1" noChangeArrowheads="1"/>
          </p:cNvPicPr>
          <p:nvPr/>
        </p:nvPicPr>
        <p:blipFill rotWithShape="1">
          <a:blip r:embed="rId4">
            <a:extLst>
              <a:ext uri="{28A0092B-C50C-407E-A947-70E740481C1C}">
                <a14:useLocalDpi xmlns:a14="http://schemas.microsoft.com/office/drawing/2010/main" val="0"/>
              </a:ext>
            </a:extLst>
          </a:blip>
          <a:srcRect l="803" t="4447" r="803" b="38673"/>
          <a:stretch/>
        </p:blipFill>
        <p:spPr bwMode="auto">
          <a:xfrm>
            <a:off x="914400" y="2666999"/>
            <a:ext cx="7824653" cy="339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40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ramm.com/img/Productpages/Dramm-Water-ProcessTA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95450"/>
            <a:ext cx="6762750" cy="43815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344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23</a:t>
            </a:r>
          </a:p>
        </p:txBody>
      </p:sp>
      <p:sp>
        <p:nvSpPr>
          <p:cNvPr id="7" name="Rectangle 6"/>
          <p:cNvSpPr/>
          <p:nvPr/>
        </p:nvSpPr>
        <p:spPr>
          <a:xfrm>
            <a:off x="838200" y="228600"/>
            <a:ext cx="8153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Xử</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Lý</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Nước</a:t>
            </a:r>
            <a:r>
              <a:rPr lang="en-US" sz="3000" b="1" dirty="0">
                <a:solidFill>
                  <a:schemeClr val="tx1">
                    <a:lumMod val="75000"/>
                    <a:lumOff val="25000"/>
                  </a:schemeClr>
                </a:solidFill>
                <a:latin typeface="Lato"/>
              </a:rPr>
              <a:t> </a:t>
            </a:r>
            <a:r>
              <a:rPr lang="en-US" sz="3000" b="1" dirty="0" err="1">
                <a:solidFill>
                  <a:srgbClr val="52AF0D"/>
                </a:solidFill>
                <a:latin typeface="Lato"/>
              </a:rPr>
              <a:t>Hoàn</a:t>
            </a:r>
            <a:r>
              <a:rPr lang="en-US" sz="3000" b="1" dirty="0">
                <a:solidFill>
                  <a:srgbClr val="52AF0D"/>
                </a:solidFill>
                <a:latin typeface="Lato"/>
              </a:rPr>
              <a:t> </a:t>
            </a:r>
            <a:r>
              <a:rPr lang="en-US" sz="3000" b="1" dirty="0" err="1">
                <a:solidFill>
                  <a:srgbClr val="52AF0D"/>
                </a:solidFill>
                <a:latin typeface="Lato"/>
              </a:rPr>
              <a:t>Chỉnh</a:t>
            </a:r>
            <a:endParaRPr lang="en-US" sz="3000" b="1" dirty="0">
              <a:solidFill>
                <a:srgbClr val="52AF0D"/>
              </a:solidFill>
              <a:latin typeface="Lato"/>
            </a:endParaRPr>
          </a:p>
        </p:txBody>
      </p:sp>
      <p:sp>
        <p:nvSpPr>
          <p:cNvPr id="8" name="Rectangle 7"/>
          <p:cNvSpPr/>
          <p:nvPr/>
        </p:nvSpPr>
        <p:spPr>
          <a:xfrm>
            <a:off x="190499" y="2556734"/>
            <a:ext cx="7924801" cy="411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Lato"/>
            </a:endParaRPr>
          </a:p>
        </p:txBody>
      </p:sp>
      <p:cxnSp>
        <p:nvCxnSpPr>
          <p:cNvPr id="9" name="Straight Connector 8"/>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2" name="TextBox 1">
            <a:extLst>
              <a:ext uri="{FF2B5EF4-FFF2-40B4-BE49-F238E27FC236}">
                <a16:creationId xmlns:a16="http://schemas.microsoft.com/office/drawing/2014/main" id="{A713C850-F1D8-401F-B1BA-930724376703}"/>
              </a:ext>
            </a:extLst>
          </p:cNvPr>
          <p:cNvSpPr txBox="1"/>
          <p:nvPr/>
        </p:nvSpPr>
        <p:spPr>
          <a:xfrm>
            <a:off x="1409700" y="2294965"/>
            <a:ext cx="1943100" cy="307777"/>
          </a:xfrm>
          <a:prstGeom prst="rect">
            <a:avLst/>
          </a:prstGeom>
          <a:solidFill>
            <a:srgbClr val="CFDAE9"/>
          </a:solidFill>
        </p:spPr>
        <p:txBody>
          <a:bodyPr wrap="square" rtlCol="0">
            <a:spAutoFit/>
          </a:bodyPr>
          <a:lstStyle/>
          <a:p>
            <a:r>
              <a:rPr lang="en-US" sz="1400" dirty="0" err="1">
                <a:solidFill>
                  <a:schemeClr val="tx2"/>
                </a:solidFill>
                <a:latin typeface="Arial" panose="020B0604020202020204" pitchFamily="34" charset="0"/>
                <a:cs typeface="Arial" panose="020B0604020202020204" pitchFamily="34" charset="0"/>
              </a:rPr>
              <a:t>Xử</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lý</a:t>
            </a:r>
            <a:r>
              <a:rPr lang="en-US" sz="1400" dirty="0">
                <a:solidFill>
                  <a:schemeClr val="tx2"/>
                </a:solidFill>
                <a:latin typeface="Arial" panose="020B0604020202020204" pitchFamily="34" charset="0"/>
                <a:cs typeface="Arial" panose="020B0604020202020204" pitchFamily="34" charset="0"/>
              </a:rPr>
              <a:t> n</a:t>
            </a:r>
            <a:r>
              <a:rPr lang="vi-VN" sz="1400" dirty="0">
                <a:solidFill>
                  <a:schemeClr val="tx2"/>
                </a:solidFill>
                <a:latin typeface="Arial" panose="020B0604020202020204" pitchFamily="34" charset="0"/>
                <a:cs typeface="Arial" panose="020B0604020202020204" pitchFamily="34" charset="0"/>
              </a:rPr>
              <a:t>ư</a:t>
            </a:r>
            <a:r>
              <a:rPr lang="en-US" sz="1400" dirty="0" err="1">
                <a:solidFill>
                  <a:schemeClr val="tx2"/>
                </a:solidFill>
                <a:latin typeface="Arial" panose="020B0604020202020204" pitchFamily="34" charset="0"/>
                <a:cs typeface="Arial" panose="020B0604020202020204" pitchFamily="34" charset="0"/>
              </a:rPr>
              <a:t>ớc</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tích</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hợp</a:t>
            </a:r>
            <a:endParaRPr lang="en-US" sz="1400" dirty="0">
              <a:solidFill>
                <a:schemeClr val="tx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2D3A9C5-7A8B-4BD7-8113-FB323BC47BAD}"/>
              </a:ext>
            </a:extLst>
          </p:cNvPr>
          <p:cNvSpPr txBox="1"/>
          <p:nvPr/>
        </p:nvSpPr>
        <p:spPr>
          <a:xfrm>
            <a:off x="4120496" y="3020351"/>
            <a:ext cx="1442104" cy="180049"/>
          </a:xfrm>
          <a:prstGeom prst="rect">
            <a:avLst/>
          </a:prstGeom>
          <a:solidFill>
            <a:srgbClr val="CFDAE9"/>
          </a:solidFill>
          <a:ln>
            <a:noFill/>
          </a:ln>
        </p:spPr>
        <p:txBody>
          <a:bodyPr wrap="square" tIns="18288" rIns="0" bIns="0" rtlCol="0">
            <a:spAutoFit/>
          </a:bodyPr>
          <a:lstStyle/>
          <a:p>
            <a:r>
              <a:rPr lang="en-US" sz="1050" b="1" dirty="0" err="1">
                <a:solidFill>
                  <a:schemeClr val="tx2"/>
                </a:solidFill>
                <a:latin typeface="Arial" panose="020B0604020202020204" pitchFamily="34" charset="0"/>
                <a:cs typeface="Arial" panose="020B0604020202020204" pitchFamily="34" charset="0"/>
              </a:rPr>
              <a:t>Giếng</a:t>
            </a:r>
            <a:r>
              <a:rPr lang="en-US" sz="1050" b="1" dirty="0">
                <a:solidFill>
                  <a:schemeClr val="tx2"/>
                </a:solidFill>
                <a:latin typeface="Arial" panose="020B0604020202020204" pitchFamily="34" charset="0"/>
                <a:cs typeface="Arial" panose="020B0604020202020204" pitchFamily="34" charset="0"/>
              </a:rPr>
              <a:t> b</a:t>
            </a:r>
            <a:r>
              <a:rPr lang="vi-VN" sz="1050" b="1" dirty="0">
                <a:solidFill>
                  <a:schemeClr val="tx2"/>
                </a:solidFill>
                <a:latin typeface="Arial" panose="020B0604020202020204" pitchFamily="34" charset="0"/>
                <a:cs typeface="Arial" panose="020B0604020202020204" pitchFamily="34" charset="0"/>
              </a:rPr>
              <a:t>ơ</a:t>
            </a:r>
            <a:r>
              <a:rPr lang="en-US" sz="1050" b="1" dirty="0">
                <a:solidFill>
                  <a:schemeClr val="tx2"/>
                </a:solidFill>
                <a:latin typeface="Arial" panose="020B0604020202020204" pitchFamily="34" charset="0"/>
                <a:cs typeface="Arial" panose="020B0604020202020204" pitchFamily="34" charset="0"/>
              </a:rPr>
              <a:t>m </a:t>
            </a:r>
            <a:r>
              <a:rPr lang="en-US" sz="1050" b="1" dirty="0" err="1">
                <a:solidFill>
                  <a:schemeClr val="tx2"/>
                </a:solidFill>
                <a:latin typeface="Arial" panose="020B0604020202020204" pitchFamily="34" charset="0"/>
                <a:cs typeface="Arial" panose="020B0604020202020204" pitchFamily="34" charset="0"/>
              </a:rPr>
              <a:t>đa</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tốc</a:t>
            </a:r>
            <a:endParaRPr lang="en-US" sz="1050" b="1" dirty="0">
              <a:solidFill>
                <a:schemeClr val="tx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06DB52D-17C6-4F8E-87B7-F35F62E1A379}"/>
              </a:ext>
            </a:extLst>
          </p:cNvPr>
          <p:cNvSpPr txBox="1"/>
          <p:nvPr/>
        </p:nvSpPr>
        <p:spPr>
          <a:xfrm>
            <a:off x="5438775" y="2968451"/>
            <a:ext cx="1143000" cy="230832"/>
          </a:xfrm>
          <a:prstGeom prst="rect">
            <a:avLst/>
          </a:prstGeom>
          <a:solidFill>
            <a:srgbClr val="CFDAE9"/>
          </a:solidFill>
          <a:ln>
            <a:noFill/>
          </a:ln>
        </p:spPr>
        <p:txBody>
          <a:bodyPr wrap="square" rtlCol="0">
            <a:spAutoFit/>
          </a:bodyPr>
          <a:lstStyle/>
          <a:p>
            <a:pPr algn="ctr"/>
            <a:r>
              <a:rPr lang="en-US" sz="900" dirty="0" err="1">
                <a:solidFill>
                  <a:schemeClr val="tx2"/>
                </a:solidFill>
                <a:latin typeface="Arial" panose="020B0604020202020204" pitchFamily="34" charset="0"/>
                <a:cs typeface="Arial" panose="020B0604020202020204" pitchFamily="34" charset="0"/>
              </a:rPr>
              <a:t>Bể</a:t>
            </a:r>
            <a:endParaRPr lang="en-US" sz="900" dirty="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C376439-4A1D-4EA1-BDC4-19361A23423A}"/>
              </a:ext>
            </a:extLst>
          </p:cNvPr>
          <p:cNvSpPr txBox="1"/>
          <p:nvPr/>
        </p:nvSpPr>
        <p:spPr>
          <a:xfrm>
            <a:off x="6697283" y="3026928"/>
            <a:ext cx="1143000" cy="172355"/>
          </a:xfrm>
          <a:prstGeom prst="rect">
            <a:avLst/>
          </a:prstGeom>
          <a:solidFill>
            <a:srgbClr val="CFDAE9"/>
          </a:solidFill>
          <a:ln>
            <a:noFill/>
          </a:ln>
        </p:spPr>
        <p:txBody>
          <a:bodyPr wrap="square" lIns="0" tIns="18288" rIns="0" bIns="0" rtlCol="0">
            <a:spAutoFit/>
          </a:bodyPr>
          <a:lstStyle/>
          <a:p>
            <a:pPr algn="ctr"/>
            <a:r>
              <a:rPr lang="en-US" sz="1000" b="1" dirty="0" err="1">
                <a:solidFill>
                  <a:schemeClr val="tx2"/>
                </a:solidFill>
                <a:latin typeface="Arial" panose="020B0604020202020204" pitchFamily="34" charset="0"/>
                <a:cs typeface="Arial" panose="020B0604020202020204" pitchFamily="34" charset="0"/>
              </a:rPr>
              <a:t>Thẩm</a:t>
            </a:r>
            <a:r>
              <a:rPr lang="en-US" sz="1000" b="1" dirty="0">
                <a:solidFill>
                  <a:schemeClr val="tx2"/>
                </a:solidFill>
                <a:latin typeface="Arial" panose="020B0604020202020204" pitchFamily="34" charset="0"/>
                <a:cs typeface="Arial" panose="020B0604020202020204" pitchFamily="34" charset="0"/>
              </a:rPr>
              <a:t> </a:t>
            </a:r>
            <a:r>
              <a:rPr lang="en-US" sz="1000" b="1" dirty="0" err="1">
                <a:solidFill>
                  <a:schemeClr val="tx2"/>
                </a:solidFill>
                <a:latin typeface="Arial" panose="020B0604020202020204" pitchFamily="34" charset="0"/>
                <a:cs typeface="Arial" panose="020B0604020202020204" pitchFamily="34" charset="0"/>
              </a:rPr>
              <a:t>thấu</a:t>
            </a:r>
            <a:r>
              <a:rPr lang="en-US" sz="1000" b="1" dirty="0">
                <a:solidFill>
                  <a:schemeClr val="tx2"/>
                </a:solidFill>
                <a:latin typeface="Arial" panose="020B0604020202020204" pitchFamily="34" charset="0"/>
                <a:cs typeface="Arial" panose="020B0604020202020204" pitchFamily="34" charset="0"/>
              </a:rPr>
              <a:t> ng</a:t>
            </a:r>
            <a:r>
              <a:rPr lang="vi-VN" sz="1000" b="1" dirty="0">
                <a:solidFill>
                  <a:schemeClr val="tx2"/>
                </a:solidFill>
                <a:latin typeface="Arial" panose="020B0604020202020204" pitchFamily="34" charset="0"/>
                <a:cs typeface="Arial" panose="020B0604020202020204" pitchFamily="34" charset="0"/>
              </a:rPr>
              <a:t>ư</a:t>
            </a:r>
            <a:r>
              <a:rPr lang="en-US" sz="1000" b="1" dirty="0" err="1">
                <a:solidFill>
                  <a:schemeClr val="tx2"/>
                </a:solidFill>
                <a:latin typeface="Arial" panose="020B0604020202020204" pitchFamily="34" charset="0"/>
                <a:cs typeface="Arial" panose="020B0604020202020204" pitchFamily="34" charset="0"/>
              </a:rPr>
              <a:t>ợc</a:t>
            </a:r>
            <a:endParaRPr lang="en-US" sz="1000" b="1" dirty="0">
              <a:solidFill>
                <a:schemeClr val="tx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67154E2-435B-4C2B-9602-B468036E0E05}"/>
              </a:ext>
            </a:extLst>
          </p:cNvPr>
          <p:cNvSpPr txBox="1"/>
          <p:nvPr/>
        </p:nvSpPr>
        <p:spPr>
          <a:xfrm>
            <a:off x="6762750" y="5569461"/>
            <a:ext cx="1143000" cy="477054"/>
          </a:xfrm>
          <a:prstGeom prst="rect">
            <a:avLst/>
          </a:prstGeom>
          <a:solidFill>
            <a:srgbClr val="CFDAE9"/>
          </a:solidFill>
          <a:ln>
            <a:noFill/>
          </a:ln>
        </p:spPr>
        <p:txBody>
          <a:bodyPr wrap="square" rtlCol="0">
            <a:spAutoFit/>
          </a:bodyPr>
          <a:lstStyle/>
          <a:p>
            <a:pPr algn="ctr"/>
            <a:r>
              <a:rPr lang="en-US" sz="900" b="1" dirty="0" err="1">
                <a:solidFill>
                  <a:schemeClr val="tx2"/>
                </a:solidFill>
                <a:latin typeface="Arial" panose="020B0604020202020204" pitchFamily="34" charset="0"/>
                <a:cs typeface="Arial" panose="020B0604020202020204" pitchFamily="34" charset="0"/>
              </a:rPr>
              <a:t>Khử</a:t>
            </a:r>
            <a:r>
              <a:rPr lang="en-US" sz="900" b="1" dirty="0">
                <a:solidFill>
                  <a:schemeClr val="tx2"/>
                </a:solidFill>
                <a:latin typeface="Arial" panose="020B0604020202020204" pitchFamily="34" charset="0"/>
                <a:cs typeface="Arial" panose="020B0604020202020204" pitchFamily="34" charset="0"/>
              </a:rPr>
              <a:t> Ozone</a:t>
            </a:r>
          </a:p>
          <a:p>
            <a:pPr algn="ctr"/>
            <a:r>
              <a:rPr lang="en-US" sz="800" dirty="0" err="1">
                <a:solidFill>
                  <a:schemeClr val="tx2"/>
                </a:solidFill>
                <a:latin typeface="Arial" panose="020B0604020202020204" pitchFamily="34" charset="0"/>
                <a:cs typeface="Arial" panose="020B0604020202020204" pitchFamily="34" charset="0"/>
              </a:rPr>
              <a:t>Trong</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bể</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tiếp</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xúc</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đặc</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biệt</a:t>
            </a:r>
            <a:endParaRPr lang="en-US" sz="800" dirty="0">
              <a:solidFill>
                <a:schemeClr val="tx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F800A64-C52F-4B4F-B8EA-BBD8C2C2FDD9}"/>
              </a:ext>
            </a:extLst>
          </p:cNvPr>
          <p:cNvSpPr txBox="1"/>
          <p:nvPr/>
        </p:nvSpPr>
        <p:spPr>
          <a:xfrm>
            <a:off x="5402916" y="5569461"/>
            <a:ext cx="1143000" cy="446276"/>
          </a:xfrm>
          <a:prstGeom prst="rect">
            <a:avLst/>
          </a:prstGeom>
          <a:solidFill>
            <a:srgbClr val="CFDAE9"/>
          </a:solidFill>
          <a:ln>
            <a:noFill/>
          </a:ln>
        </p:spPr>
        <p:txBody>
          <a:bodyPr wrap="square" rtlCol="0">
            <a:spAutoFit/>
          </a:bodyPr>
          <a:lstStyle/>
          <a:p>
            <a:pPr algn="ctr"/>
            <a:r>
              <a:rPr lang="en-US" sz="900" b="1" dirty="0" err="1">
                <a:solidFill>
                  <a:schemeClr val="tx2"/>
                </a:solidFill>
                <a:latin typeface="Arial" panose="020B0604020202020204" pitchFamily="34" charset="0"/>
                <a:cs typeface="Arial" panose="020B0604020202020204" pitchFamily="34" charset="0"/>
              </a:rPr>
              <a:t>Lọc</a:t>
            </a:r>
            <a:r>
              <a:rPr lang="en-US" sz="900" b="1" dirty="0">
                <a:solidFill>
                  <a:schemeClr val="tx2"/>
                </a:solidFill>
                <a:latin typeface="Arial" panose="020B0604020202020204" pitchFamily="34" charset="0"/>
                <a:cs typeface="Arial" panose="020B0604020202020204" pitchFamily="34" charset="0"/>
              </a:rPr>
              <a:t>  </a:t>
            </a:r>
            <a:r>
              <a:rPr lang="en-US" sz="900" b="1" dirty="0" err="1">
                <a:solidFill>
                  <a:schemeClr val="tx2"/>
                </a:solidFill>
                <a:latin typeface="Arial" panose="020B0604020202020204" pitchFamily="34" charset="0"/>
                <a:cs typeface="Arial" panose="020B0604020202020204" pitchFamily="34" charset="0"/>
              </a:rPr>
              <a:t>tinh</a:t>
            </a:r>
            <a:endParaRPr lang="en-US" sz="900" b="1" dirty="0">
              <a:solidFill>
                <a:schemeClr val="tx2"/>
              </a:solidFill>
              <a:latin typeface="Arial" panose="020B0604020202020204" pitchFamily="34" charset="0"/>
              <a:cs typeface="Arial" panose="020B0604020202020204" pitchFamily="34" charset="0"/>
            </a:endParaRPr>
          </a:p>
          <a:p>
            <a:pPr algn="ctr"/>
            <a:r>
              <a:rPr lang="en-US" sz="600" dirty="0">
                <a:solidFill>
                  <a:schemeClr val="tx2"/>
                </a:solidFill>
                <a:latin typeface="Arial" panose="020B0604020202020204" pitchFamily="34" charset="0"/>
                <a:cs typeface="Arial" panose="020B0604020202020204" pitchFamily="34" charset="0"/>
              </a:rPr>
              <a:t>(</a:t>
            </a:r>
            <a:r>
              <a:rPr lang="en-US" sz="600" dirty="0" err="1">
                <a:solidFill>
                  <a:schemeClr val="tx2"/>
                </a:solidFill>
                <a:latin typeface="Arial" panose="020B0604020202020204" pitchFamily="34" charset="0"/>
                <a:cs typeface="Arial" panose="020B0604020202020204" pitchFamily="34" charset="0"/>
              </a:rPr>
              <a:t>Tùy</a:t>
            </a:r>
            <a:r>
              <a:rPr lang="en-US" sz="600" dirty="0">
                <a:solidFill>
                  <a:schemeClr val="tx2"/>
                </a:solidFill>
                <a:latin typeface="Arial" panose="020B0604020202020204" pitchFamily="34" charset="0"/>
                <a:cs typeface="Arial" panose="020B0604020202020204" pitchFamily="34" charset="0"/>
              </a:rPr>
              <a:t> </a:t>
            </a:r>
            <a:r>
              <a:rPr lang="en-US" sz="600" dirty="0" err="1">
                <a:solidFill>
                  <a:schemeClr val="tx2"/>
                </a:solidFill>
                <a:latin typeface="Arial" panose="020B0604020202020204" pitchFamily="34" charset="0"/>
                <a:cs typeface="Arial" panose="020B0604020202020204" pitchFamily="34" charset="0"/>
              </a:rPr>
              <a:t>chọn</a:t>
            </a:r>
            <a:r>
              <a:rPr lang="en-US" sz="600" dirty="0">
                <a:solidFill>
                  <a:schemeClr val="tx2"/>
                </a:solidFill>
                <a:latin typeface="Arial" panose="020B0604020202020204" pitchFamily="34" charset="0"/>
                <a:cs typeface="Arial" panose="020B0604020202020204" pitchFamily="34" charset="0"/>
              </a:rPr>
              <a:t>)</a:t>
            </a:r>
          </a:p>
          <a:p>
            <a:pPr algn="ctr"/>
            <a:r>
              <a:rPr lang="en-US" sz="800" dirty="0">
                <a:solidFill>
                  <a:schemeClr val="tx2"/>
                </a:solidFill>
                <a:latin typeface="Arial" panose="020B0604020202020204" pitchFamily="34" charset="0"/>
                <a:cs typeface="Arial" panose="020B0604020202020204" pitchFamily="34" charset="0"/>
              </a:rPr>
              <a:t>(5</a:t>
            </a:r>
            <a:r>
              <a:rPr lang="el-GR" sz="800" dirty="0">
                <a:solidFill>
                  <a:schemeClr val="tx2"/>
                </a:solidFill>
                <a:latin typeface="Arial" panose="020B0604020202020204" pitchFamily="34" charset="0"/>
                <a:cs typeface="Arial" panose="020B0604020202020204" pitchFamily="34" charset="0"/>
              </a:rPr>
              <a:t>μ</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với</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VitroClean</a:t>
            </a:r>
            <a:endParaRPr lang="en-US" sz="800" dirty="0">
              <a:solidFill>
                <a:schemeClr val="tx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3B7F969-2973-4F2E-9034-3B566E2B4158}"/>
              </a:ext>
            </a:extLst>
          </p:cNvPr>
          <p:cNvSpPr txBox="1"/>
          <p:nvPr/>
        </p:nvSpPr>
        <p:spPr>
          <a:xfrm>
            <a:off x="4688541" y="5450487"/>
            <a:ext cx="714375" cy="369332"/>
          </a:xfrm>
          <a:prstGeom prst="rect">
            <a:avLst/>
          </a:prstGeom>
          <a:solidFill>
            <a:srgbClr val="CFDAE9"/>
          </a:solidFill>
          <a:ln>
            <a:noFill/>
          </a:ln>
        </p:spPr>
        <p:txBody>
          <a:bodyPr wrap="square" rtlCol="0">
            <a:spAutoFit/>
          </a:bodyPr>
          <a:lstStyle/>
          <a:p>
            <a:pPr algn="ctr"/>
            <a:r>
              <a:rPr lang="en-US" sz="900" dirty="0" err="1">
                <a:solidFill>
                  <a:schemeClr val="tx2"/>
                </a:solidFill>
                <a:latin typeface="Arial" panose="020B0604020202020204" pitchFamily="34" charset="0"/>
                <a:cs typeface="Arial" panose="020B0604020202020204" pitchFamily="34" charset="0"/>
              </a:rPr>
              <a:t>Lọc</a:t>
            </a:r>
            <a:r>
              <a:rPr lang="en-US" sz="900" dirty="0">
                <a:solidFill>
                  <a:schemeClr val="tx2"/>
                </a:solidFill>
                <a:latin typeface="Arial" panose="020B0604020202020204" pitchFamily="34" charset="0"/>
                <a:cs typeface="Arial" panose="020B0604020202020204" pitchFamily="34" charset="0"/>
              </a:rPr>
              <a:t> n</a:t>
            </a:r>
            <a:r>
              <a:rPr lang="vi-VN" sz="900" dirty="0">
                <a:solidFill>
                  <a:schemeClr val="tx2"/>
                </a:solidFill>
                <a:latin typeface="Arial" panose="020B0604020202020204" pitchFamily="34" charset="0"/>
                <a:cs typeface="Arial" panose="020B0604020202020204" pitchFamily="34" charset="0"/>
              </a:rPr>
              <a:t>ư</a:t>
            </a:r>
            <a:r>
              <a:rPr lang="en-US" sz="900" dirty="0" err="1">
                <a:solidFill>
                  <a:schemeClr val="tx2"/>
                </a:solidFill>
                <a:latin typeface="Arial" panose="020B0604020202020204" pitchFamily="34" charset="0"/>
                <a:cs typeface="Arial" panose="020B0604020202020204" pitchFamily="34" charset="0"/>
              </a:rPr>
              <a:t>ớc</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thừa</a:t>
            </a:r>
            <a:endParaRPr lang="en-US" sz="900" dirty="0">
              <a:solidFill>
                <a:schemeClr val="tx2"/>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21B0AF8-A752-4C0D-B829-024234CC84B9}"/>
              </a:ext>
            </a:extLst>
          </p:cNvPr>
          <p:cNvSpPr txBox="1"/>
          <p:nvPr/>
        </p:nvSpPr>
        <p:spPr>
          <a:xfrm>
            <a:off x="4272335" y="5242060"/>
            <a:ext cx="904129" cy="107722"/>
          </a:xfrm>
          <a:prstGeom prst="rect">
            <a:avLst/>
          </a:prstGeom>
          <a:solidFill>
            <a:srgbClr val="CFDAE9"/>
          </a:solidFill>
          <a:ln>
            <a:noFill/>
          </a:ln>
        </p:spPr>
        <p:txBody>
          <a:bodyPr wrap="square" lIns="0" tIns="0" rIns="0" bIns="0" rtlCol="0">
            <a:spAutoFit/>
          </a:bodyPr>
          <a:lstStyle/>
          <a:p>
            <a:r>
              <a:rPr lang="en-US" sz="700" b="1" dirty="0" err="1">
                <a:solidFill>
                  <a:schemeClr val="tx2"/>
                </a:solidFill>
                <a:latin typeface="Arial" panose="020B0604020202020204" pitchFamily="34" charset="0"/>
                <a:cs typeface="Arial" panose="020B0604020202020204" pitchFamily="34" charset="0"/>
              </a:rPr>
              <a:t>Gom</a:t>
            </a:r>
            <a:r>
              <a:rPr lang="en-US" sz="700" b="1" dirty="0">
                <a:solidFill>
                  <a:schemeClr val="tx2"/>
                </a:solidFill>
                <a:latin typeface="Arial" panose="020B0604020202020204" pitchFamily="34" charset="0"/>
                <a:cs typeface="Arial" panose="020B0604020202020204" pitchFamily="34" charset="0"/>
              </a:rPr>
              <a:t> n</a:t>
            </a:r>
            <a:r>
              <a:rPr lang="vi-VN" sz="700" b="1" dirty="0">
                <a:solidFill>
                  <a:schemeClr val="tx2"/>
                </a:solidFill>
                <a:latin typeface="Arial" panose="020B0604020202020204" pitchFamily="34" charset="0"/>
                <a:cs typeface="Arial" panose="020B0604020202020204" pitchFamily="34" charset="0"/>
              </a:rPr>
              <a:t>ư</a:t>
            </a:r>
            <a:r>
              <a:rPr lang="en-US" sz="700" b="1" dirty="0" err="1">
                <a:solidFill>
                  <a:schemeClr val="tx2"/>
                </a:solidFill>
                <a:latin typeface="Arial" panose="020B0604020202020204" pitchFamily="34" charset="0"/>
                <a:cs typeface="Arial" panose="020B0604020202020204" pitchFamily="34" charset="0"/>
              </a:rPr>
              <a:t>ớc</a:t>
            </a:r>
            <a:r>
              <a:rPr lang="en-US" sz="700" b="1" dirty="0">
                <a:solidFill>
                  <a:schemeClr val="tx2"/>
                </a:solidFill>
                <a:latin typeface="Arial" panose="020B0604020202020204" pitchFamily="34" charset="0"/>
                <a:cs typeface="Arial" panose="020B0604020202020204" pitchFamily="34" charset="0"/>
              </a:rPr>
              <a:t> </a:t>
            </a:r>
            <a:r>
              <a:rPr lang="en-US" sz="700" b="1" dirty="0" err="1">
                <a:solidFill>
                  <a:schemeClr val="tx2"/>
                </a:solidFill>
                <a:latin typeface="Arial" panose="020B0604020202020204" pitchFamily="34" charset="0"/>
                <a:cs typeface="Arial" panose="020B0604020202020204" pitchFamily="34" charset="0"/>
              </a:rPr>
              <a:t>thừa</a:t>
            </a:r>
            <a:endParaRPr lang="en-US" sz="700" b="1" dirty="0">
              <a:solidFill>
                <a:schemeClr val="tx2"/>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5DAD30F-E6B1-4307-A12F-2A501DF83A4D}"/>
              </a:ext>
            </a:extLst>
          </p:cNvPr>
          <p:cNvSpPr txBox="1"/>
          <p:nvPr/>
        </p:nvSpPr>
        <p:spPr>
          <a:xfrm>
            <a:off x="1934321" y="4224430"/>
            <a:ext cx="885080" cy="230832"/>
          </a:xfrm>
          <a:prstGeom prst="rect">
            <a:avLst/>
          </a:prstGeom>
          <a:solidFill>
            <a:schemeClr val="bg1"/>
          </a:solidFill>
          <a:ln>
            <a:noFill/>
          </a:ln>
        </p:spPr>
        <p:txBody>
          <a:bodyPr wrap="square" rtlCol="0">
            <a:spAutoFit/>
          </a:bodyPr>
          <a:lstStyle/>
          <a:p>
            <a:pPr algn="ctr"/>
            <a:r>
              <a:rPr lang="en-US" sz="900" dirty="0" err="1">
                <a:solidFill>
                  <a:schemeClr val="tx2"/>
                </a:solidFill>
                <a:latin typeface="Arial" panose="020B0604020202020204" pitchFamily="34" charset="0"/>
                <a:cs typeface="Arial" panose="020B0604020202020204" pitchFamily="34" charset="0"/>
              </a:rPr>
              <a:t>Sục</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ao</a:t>
            </a:r>
            <a:endParaRPr lang="en-US" sz="900" dirty="0">
              <a:solidFill>
                <a:schemeClr val="tx2"/>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D34E733-DEA0-4AF5-8D39-FB12CD0F8561}"/>
              </a:ext>
            </a:extLst>
          </p:cNvPr>
          <p:cNvSpPr txBox="1"/>
          <p:nvPr/>
        </p:nvSpPr>
        <p:spPr>
          <a:xfrm>
            <a:off x="2819401" y="3999586"/>
            <a:ext cx="457200" cy="369332"/>
          </a:xfrm>
          <a:prstGeom prst="rect">
            <a:avLst/>
          </a:prstGeom>
          <a:solidFill>
            <a:schemeClr val="bg1"/>
          </a:solidFill>
          <a:ln>
            <a:noFill/>
          </a:ln>
        </p:spPr>
        <p:txBody>
          <a:bodyPr wrap="square" rtlCol="0">
            <a:spAutoFit/>
          </a:bodyPr>
          <a:lstStyle/>
          <a:p>
            <a:pPr algn="ctr"/>
            <a:r>
              <a:rPr lang="en-US" sz="900" dirty="0" err="1">
                <a:solidFill>
                  <a:schemeClr val="tx2"/>
                </a:solidFill>
                <a:latin typeface="Arial" panose="020B0604020202020204" pitchFamily="34" charset="0"/>
                <a:cs typeface="Arial" panose="020B0604020202020204" pitchFamily="34" charset="0"/>
              </a:rPr>
              <a:t>Lọc</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cặn</a:t>
            </a:r>
            <a:endParaRPr lang="en-US" sz="900" dirty="0">
              <a:solidFill>
                <a:schemeClr val="tx2"/>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ABD79A5-10BF-4358-B1EE-C5C1B0FFD551}"/>
              </a:ext>
            </a:extLst>
          </p:cNvPr>
          <p:cNvSpPr txBox="1"/>
          <p:nvPr/>
        </p:nvSpPr>
        <p:spPr>
          <a:xfrm>
            <a:off x="3610722" y="4151999"/>
            <a:ext cx="732679" cy="230832"/>
          </a:xfrm>
          <a:prstGeom prst="rect">
            <a:avLst/>
          </a:prstGeom>
          <a:solidFill>
            <a:schemeClr val="bg1"/>
          </a:solidFill>
          <a:ln>
            <a:noFill/>
          </a:ln>
        </p:spPr>
        <p:txBody>
          <a:bodyPr wrap="square" rtlCol="0">
            <a:spAutoFit/>
          </a:bodyPr>
          <a:lstStyle/>
          <a:p>
            <a:pPr algn="ctr"/>
            <a:r>
              <a:rPr lang="en-US" sz="900" dirty="0">
                <a:solidFill>
                  <a:schemeClr val="tx2"/>
                </a:solidFill>
                <a:latin typeface="Arial" panose="020B0604020202020204" pitchFamily="34" charset="0"/>
                <a:cs typeface="Arial" panose="020B0604020202020204" pitchFamily="34" charset="0"/>
              </a:rPr>
              <a:t>B</a:t>
            </a:r>
            <a:r>
              <a:rPr lang="vi-VN" sz="900" dirty="0">
                <a:solidFill>
                  <a:schemeClr val="tx2"/>
                </a:solidFill>
                <a:latin typeface="Arial" panose="020B0604020202020204" pitchFamily="34" charset="0"/>
                <a:cs typeface="Arial" panose="020B0604020202020204" pitchFamily="34" charset="0"/>
              </a:rPr>
              <a:t>ơ</a:t>
            </a:r>
            <a:r>
              <a:rPr lang="en-US" sz="900" dirty="0">
                <a:solidFill>
                  <a:schemeClr val="tx2"/>
                </a:solidFill>
                <a:latin typeface="Arial" panose="020B0604020202020204" pitchFamily="34" charset="0"/>
                <a:cs typeface="Arial" panose="020B0604020202020204" pitchFamily="34" charset="0"/>
              </a:rPr>
              <a:t>m</a:t>
            </a:r>
          </a:p>
        </p:txBody>
      </p:sp>
      <p:sp>
        <p:nvSpPr>
          <p:cNvPr id="23" name="TextBox 22">
            <a:extLst>
              <a:ext uri="{FF2B5EF4-FFF2-40B4-BE49-F238E27FC236}">
                <a16:creationId xmlns:a16="http://schemas.microsoft.com/office/drawing/2014/main" id="{A3067F85-3227-4158-A76A-3ED251D59818}"/>
              </a:ext>
            </a:extLst>
          </p:cNvPr>
          <p:cNvSpPr txBox="1"/>
          <p:nvPr/>
        </p:nvSpPr>
        <p:spPr>
          <a:xfrm>
            <a:off x="4152900" y="4190812"/>
            <a:ext cx="1143000" cy="353943"/>
          </a:xfrm>
          <a:prstGeom prst="rect">
            <a:avLst/>
          </a:prstGeom>
          <a:solidFill>
            <a:schemeClr val="bg1"/>
          </a:solidFill>
          <a:ln>
            <a:noFill/>
          </a:ln>
        </p:spPr>
        <p:txBody>
          <a:bodyPr wrap="square" rtlCol="0">
            <a:spAutoFit/>
          </a:bodyPr>
          <a:lstStyle/>
          <a:p>
            <a:pPr algn="ctr"/>
            <a:r>
              <a:rPr lang="en-US" sz="900" b="1" dirty="0" err="1">
                <a:solidFill>
                  <a:schemeClr val="tx2"/>
                </a:solidFill>
                <a:latin typeface="Arial" panose="020B0604020202020204" pitchFamily="34" charset="0"/>
                <a:cs typeface="Arial" panose="020B0604020202020204" pitchFamily="34" charset="0"/>
              </a:rPr>
              <a:t>Lọc</a:t>
            </a:r>
            <a:r>
              <a:rPr lang="en-US" sz="900" b="1" dirty="0">
                <a:solidFill>
                  <a:schemeClr val="tx2"/>
                </a:solidFill>
                <a:latin typeface="Arial" panose="020B0604020202020204" pitchFamily="34" charset="0"/>
                <a:cs typeface="Arial" panose="020B0604020202020204" pitchFamily="34" charset="0"/>
              </a:rPr>
              <a:t>  </a:t>
            </a:r>
            <a:r>
              <a:rPr lang="en-US" sz="900" b="1" dirty="0" err="1">
                <a:solidFill>
                  <a:schemeClr val="tx2"/>
                </a:solidFill>
                <a:latin typeface="Arial" panose="020B0604020202020204" pitchFamily="34" charset="0"/>
                <a:cs typeface="Arial" panose="020B0604020202020204" pitchFamily="34" charset="0"/>
              </a:rPr>
              <a:t>tinh</a:t>
            </a:r>
            <a:endParaRPr lang="en-US" sz="900" b="1" dirty="0">
              <a:solidFill>
                <a:schemeClr val="tx2"/>
              </a:solidFill>
              <a:latin typeface="Arial" panose="020B0604020202020204" pitchFamily="34" charset="0"/>
              <a:cs typeface="Arial" panose="020B0604020202020204" pitchFamily="34" charset="0"/>
            </a:endParaRPr>
          </a:p>
          <a:p>
            <a:pPr algn="ctr"/>
            <a:r>
              <a:rPr lang="en-US" sz="800" dirty="0">
                <a:solidFill>
                  <a:schemeClr val="tx2"/>
                </a:solidFill>
                <a:latin typeface="Arial" panose="020B0604020202020204" pitchFamily="34" charset="0"/>
                <a:cs typeface="Arial" panose="020B0604020202020204" pitchFamily="34" charset="0"/>
              </a:rPr>
              <a:t>(5</a:t>
            </a:r>
            <a:r>
              <a:rPr lang="el-GR" sz="800" dirty="0">
                <a:solidFill>
                  <a:schemeClr val="tx2"/>
                </a:solidFill>
                <a:latin typeface="Arial" panose="020B0604020202020204" pitchFamily="34" charset="0"/>
                <a:cs typeface="Arial" panose="020B0604020202020204" pitchFamily="34" charset="0"/>
              </a:rPr>
              <a:t>μ</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với</a:t>
            </a:r>
            <a:r>
              <a:rPr lang="en-US" sz="800" dirty="0">
                <a:solidFill>
                  <a:schemeClr val="tx2"/>
                </a:solidFill>
                <a:latin typeface="Arial" panose="020B0604020202020204" pitchFamily="34" charset="0"/>
                <a:cs typeface="Arial" panose="020B0604020202020204" pitchFamily="34" charset="0"/>
              </a:rPr>
              <a:t> </a:t>
            </a:r>
            <a:r>
              <a:rPr lang="en-US" sz="800" dirty="0" err="1">
                <a:solidFill>
                  <a:schemeClr val="tx2"/>
                </a:solidFill>
                <a:latin typeface="Arial" panose="020B0604020202020204" pitchFamily="34" charset="0"/>
                <a:cs typeface="Arial" panose="020B0604020202020204" pitchFamily="34" charset="0"/>
              </a:rPr>
              <a:t>VitroClean</a:t>
            </a:r>
            <a:endParaRPr lang="en-US" sz="800" dirty="0">
              <a:solidFill>
                <a:schemeClr val="tx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B643A4A-4FBB-4C9A-94A1-C1C084A03E1D}"/>
              </a:ext>
            </a:extLst>
          </p:cNvPr>
          <p:cNvSpPr txBox="1"/>
          <p:nvPr/>
        </p:nvSpPr>
        <p:spPr>
          <a:xfrm>
            <a:off x="5413562" y="4219186"/>
            <a:ext cx="1143000" cy="230832"/>
          </a:xfrm>
          <a:prstGeom prst="rect">
            <a:avLst/>
          </a:prstGeom>
          <a:solidFill>
            <a:schemeClr val="bg1"/>
          </a:solidFill>
          <a:ln>
            <a:noFill/>
          </a:ln>
        </p:spPr>
        <p:txBody>
          <a:bodyPr wrap="square" rtlCol="0">
            <a:spAutoFit/>
          </a:bodyPr>
          <a:lstStyle/>
          <a:p>
            <a:pPr algn="ctr"/>
            <a:r>
              <a:rPr lang="en-US" sz="900" dirty="0" err="1">
                <a:solidFill>
                  <a:schemeClr val="tx2"/>
                </a:solidFill>
                <a:latin typeface="Arial" panose="020B0604020202020204" pitchFamily="34" charset="0"/>
                <a:cs typeface="Arial" panose="020B0604020202020204" pitchFamily="34" charset="0"/>
              </a:rPr>
              <a:t>Bể</a:t>
            </a:r>
            <a:endParaRPr lang="en-US" sz="900" dirty="0">
              <a:solidFill>
                <a:schemeClr val="tx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B0DDDE4-9421-4CB0-B81D-911E1BA554C1}"/>
              </a:ext>
            </a:extLst>
          </p:cNvPr>
          <p:cNvSpPr txBox="1"/>
          <p:nvPr/>
        </p:nvSpPr>
        <p:spPr>
          <a:xfrm>
            <a:off x="3392392" y="5053555"/>
            <a:ext cx="417608" cy="107722"/>
          </a:xfrm>
          <a:prstGeom prst="rect">
            <a:avLst/>
          </a:prstGeom>
          <a:solidFill>
            <a:srgbClr val="CFDAE9"/>
          </a:solidFill>
          <a:ln>
            <a:noFill/>
          </a:ln>
        </p:spPr>
        <p:txBody>
          <a:bodyPr wrap="square" lIns="0" tIns="0" rIns="0" bIns="0" rtlCol="0">
            <a:spAutoFit/>
          </a:bodyPr>
          <a:lstStyle/>
          <a:p>
            <a:r>
              <a:rPr lang="en-US" sz="700" b="1" dirty="0" err="1">
                <a:solidFill>
                  <a:schemeClr val="tx2"/>
                </a:solidFill>
                <a:latin typeface="Arial" panose="020B0604020202020204" pitchFamily="34" charset="0"/>
                <a:cs typeface="Arial" panose="020B0604020202020204" pitchFamily="34" charset="0"/>
              </a:rPr>
              <a:t>Tưới</a:t>
            </a:r>
            <a:r>
              <a:rPr lang="en-US" sz="700" b="1" dirty="0">
                <a:solidFill>
                  <a:schemeClr val="tx2"/>
                </a:solidFill>
                <a:latin typeface="Arial" panose="020B0604020202020204" pitchFamily="34" charset="0"/>
                <a:cs typeface="Arial" panose="020B0604020202020204" pitchFamily="34" charset="0"/>
              </a:rPr>
              <a:t> </a:t>
            </a:r>
            <a:r>
              <a:rPr lang="en-US" sz="700" b="1" dirty="0" err="1">
                <a:solidFill>
                  <a:schemeClr val="tx2"/>
                </a:solidFill>
                <a:latin typeface="Arial" panose="020B0604020202020204" pitchFamily="34" charset="0"/>
                <a:cs typeface="Arial" panose="020B0604020202020204" pitchFamily="34" charset="0"/>
              </a:rPr>
              <a:t>xối</a:t>
            </a:r>
            <a:endParaRPr lang="en-US" sz="700" b="1" dirty="0">
              <a:solidFill>
                <a:schemeClr val="tx2"/>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AD2B597-ED72-4A6A-9B34-BE52073A939A}"/>
              </a:ext>
            </a:extLst>
          </p:cNvPr>
          <p:cNvSpPr txBox="1"/>
          <p:nvPr/>
        </p:nvSpPr>
        <p:spPr>
          <a:xfrm>
            <a:off x="3925793" y="5053555"/>
            <a:ext cx="417608" cy="123111"/>
          </a:xfrm>
          <a:prstGeom prst="rect">
            <a:avLst/>
          </a:prstGeom>
          <a:solidFill>
            <a:srgbClr val="CFDAE9"/>
          </a:solidFill>
          <a:ln>
            <a:noFill/>
          </a:ln>
        </p:spPr>
        <p:txBody>
          <a:bodyPr wrap="square" lIns="0" tIns="0" rIns="0" bIns="0" rtlCol="0">
            <a:spAutoFit/>
          </a:bodyPr>
          <a:lstStyle/>
          <a:p>
            <a:r>
              <a:rPr lang="en-US" sz="800" b="1" dirty="0">
                <a:solidFill>
                  <a:schemeClr val="tx2"/>
                </a:solidFill>
                <a:latin typeface="Arial" panose="020B0604020202020204" pitchFamily="34" charset="0"/>
                <a:cs typeface="Arial" panose="020B0604020202020204" pitchFamily="34" charset="0"/>
              </a:rPr>
              <a:t>T</a:t>
            </a:r>
            <a:r>
              <a:rPr lang="vi-VN" sz="800" b="1" dirty="0">
                <a:solidFill>
                  <a:schemeClr val="tx2"/>
                </a:solidFill>
                <a:latin typeface="Arial" panose="020B0604020202020204" pitchFamily="34" charset="0"/>
                <a:cs typeface="Arial" panose="020B0604020202020204" pitchFamily="34" charset="0"/>
              </a:rPr>
              <a:t>ư</a:t>
            </a:r>
            <a:r>
              <a:rPr lang="en-US" sz="800" b="1" dirty="0" err="1">
                <a:solidFill>
                  <a:schemeClr val="tx2"/>
                </a:solidFill>
                <a:latin typeface="Arial" panose="020B0604020202020204" pitchFamily="34" charset="0"/>
                <a:cs typeface="Arial" panose="020B0604020202020204" pitchFamily="34" charset="0"/>
              </a:rPr>
              <a:t>ới</a:t>
            </a:r>
            <a:r>
              <a:rPr lang="en-US" sz="800" b="1" dirty="0">
                <a:solidFill>
                  <a:schemeClr val="tx2"/>
                </a:solidFill>
                <a:latin typeface="Arial" panose="020B0604020202020204" pitchFamily="34" charset="0"/>
                <a:cs typeface="Arial" panose="020B0604020202020204" pitchFamily="34" charset="0"/>
              </a:rPr>
              <a:t> </a:t>
            </a:r>
            <a:r>
              <a:rPr lang="en-US" sz="800" b="1" dirty="0" err="1">
                <a:solidFill>
                  <a:schemeClr val="tx2"/>
                </a:solidFill>
                <a:latin typeface="Arial" panose="020B0604020202020204" pitchFamily="34" charset="0"/>
                <a:cs typeface="Arial" panose="020B0604020202020204" pitchFamily="34" charset="0"/>
              </a:rPr>
              <a:t>tay</a:t>
            </a:r>
            <a:endParaRPr lang="en-US" sz="800" b="1" dirty="0">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8890D64-A0E7-4734-A363-86BE69A7C982}"/>
              </a:ext>
            </a:extLst>
          </p:cNvPr>
          <p:cNvSpPr txBox="1"/>
          <p:nvPr/>
        </p:nvSpPr>
        <p:spPr>
          <a:xfrm>
            <a:off x="4363195" y="5065082"/>
            <a:ext cx="589805" cy="123111"/>
          </a:xfrm>
          <a:prstGeom prst="rect">
            <a:avLst/>
          </a:prstGeom>
          <a:solidFill>
            <a:srgbClr val="CFDAE9"/>
          </a:solidFill>
          <a:ln>
            <a:noFill/>
          </a:ln>
        </p:spPr>
        <p:txBody>
          <a:bodyPr wrap="square" lIns="0" tIns="0" rIns="0" bIns="0" rtlCol="0">
            <a:spAutoFit/>
          </a:bodyPr>
          <a:lstStyle/>
          <a:p>
            <a:r>
              <a:rPr lang="en-US" sz="800" b="1" dirty="0">
                <a:solidFill>
                  <a:schemeClr val="tx2"/>
                </a:solidFill>
                <a:latin typeface="Arial" panose="020B0604020202020204" pitchFamily="34" charset="0"/>
                <a:cs typeface="Arial" panose="020B0604020202020204" pitchFamily="34" charset="0"/>
              </a:rPr>
              <a:t>T</a:t>
            </a:r>
            <a:r>
              <a:rPr lang="vi-VN" sz="800" b="1" dirty="0">
                <a:solidFill>
                  <a:schemeClr val="tx2"/>
                </a:solidFill>
                <a:latin typeface="Arial" panose="020B0604020202020204" pitchFamily="34" charset="0"/>
                <a:cs typeface="Arial" panose="020B0604020202020204" pitchFamily="34" charset="0"/>
              </a:rPr>
              <a:t>ư</a:t>
            </a:r>
            <a:r>
              <a:rPr lang="en-US" sz="800" b="1" dirty="0" err="1">
                <a:solidFill>
                  <a:schemeClr val="tx2"/>
                </a:solidFill>
                <a:latin typeface="Arial" panose="020B0604020202020204" pitchFamily="34" charset="0"/>
                <a:cs typeface="Arial" panose="020B0604020202020204" pitchFamily="34" charset="0"/>
              </a:rPr>
              <a:t>ới</a:t>
            </a:r>
            <a:r>
              <a:rPr lang="en-US" sz="800" b="1" dirty="0">
                <a:solidFill>
                  <a:schemeClr val="tx2"/>
                </a:solidFill>
                <a:latin typeface="Arial" panose="020B0604020202020204" pitchFamily="34" charset="0"/>
                <a:cs typeface="Arial" panose="020B0604020202020204" pitchFamily="34" charset="0"/>
              </a:rPr>
              <a:t> </a:t>
            </a:r>
            <a:r>
              <a:rPr lang="en-US" sz="800" b="1" dirty="0" err="1">
                <a:solidFill>
                  <a:schemeClr val="tx2"/>
                </a:solidFill>
                <a:latin typeface="Arial" panose="020B0604020202020204" pitchFamily="34" charset="0"/>
                <a:cs typeface="Arial" panose="020B0604020202020204" pitchFamily="34" charset="0"/>
              </a:rPr>
              <a:t>giàn</a:t>
            </a:r>
            <a:endParaRPr lang="en-US" sz="800" b="1" dirty="0">
              <a:solidFill>
                <a:schemeClr val="tx2"/>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9EE35C1-A1B0-40D5-AFB8-07B63AEC3DF0}"/>
              </a:ext>
            </a:extLst>
          </p:cNvPr>
          <p:cNvSpPr txBox="1"/>
          <p:nvPr/>
        </p:nvSpPr>
        <p:spPr>
          <a:xfrm>
            <a:off x="4883524" y="5065082"/>
            <a:ext cx="409575" cy="123111"/>
          </a:xfrm>
          <a:prstGeom prst="rect">
            <a:avLst/>
          </a:prstGeom>
          <a:solidFill>
            <a:srgbClr val="CFDAE9"/>
          </a:solidFill>
          <a:ln>
            <a:noFill/>
          </a:ln>
        </p:spPr>
        <p:txBody>
          <a:bodyPr wrap="square" lIns="0" tIns="0" rIns="0" bIns="0" rtlCol="0">
            <a:spAutoFit/>
          </a:bodyPr>
          <a:lstStyle/>
          <a:p>
            <a:r>
              <a:rPr lang="en-US" sz="800" b="1" dirty="0" err="1">
                <a:solidFill>
                  <a:schemeClr val="tx2"/>
                </a:solidFill>
                <a:latin typeface="Arial" panose="020B0604020202020204" pitchFamily="34" charset="0"/>
                <a:cs typeface="Arial" panose="020B0604020202020204" pitchFamily="34" charset="0"/>
              </a:rPr>
              <a:t>nhỏ</a:t>
            </a:r>
            <a:r>
              <a:rPr lang="en-US" sz="800" b="1" dirty="0">
                <a:solidFill>
                  <a:schemeClr val="tx2"/>
                </a:solidFill>
                <a:latin typeface="Arial" panose="020B0604020202020204" pitchFamily="34" charset="0"/>
                <a:cs typeface="Arial" panose="020B0604020202020204" pitchFamily="34" charset="0"/>
              </a:rPr>
              <a:t> </a:t>
            </a:r>
            <a:r>
              <a:rPr lang="en-US" sz="800" b="1" dirty="0" err="1">
                <a:solidFill>
                  <a:schemeClr val="tx2"/>
                </a:solidFill>
                <a:latin typeface="Arial" panose="020B0604020202020204" pitchFamily="34" charset="0"/>
                <a:cs typeface="Arial" panose="020B0604020202020204" pitchFamily="34" charset="0"/>
              </a:rPr>
              <a:t>giọt</a:t>
            </a:r>
            <a:endParaRPr lang="en-US" sz="800" b="1" dirty="0">
              <a:solidFill>
                <a:schemeClr val="tx2"/>
              </a:solidFill>
              <a:latin typeface="Arial" panose="020B0604020202020204" pitchFamily="34" charset="0"/>
              <a:cs typeface="Arial" panose="020B0604020202020204" pitchFamily="34" charset="0"/>
            </a:endParaRPr>
          </a:p>
        </p:txBody>
      </p:sp>
      <p:sp>
        <p:nvSpPr>
          <p:cNvPr id="26" name="Rectangle 25"/>
          <p:cNvSpPr/>
          <p:nvPr/>
        </p:nvSpPr>
        <p:spPr>
          <a:xfrm>
            <a:off x="838200" y="838200"/>
            <a:ext cx="7878384"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52AF0D"/>
                </a:solidFill>
                <a:latin typeface="Lato"/>
              </a:rPr>
              <a:t>DRAMMwater</a:t>
            </a:r>
            <a:r>
              <a:rPr lang="en-US" dirty="0">
                <a:solidFill>
                  <a:srgbClr val="52AF0D"/>
                </a:solidFill>
                <a:latin typeface="Lato"/>
              </a:rPr>
              <a:t> </a:t>
            </a:r>
            <a:r>
              <a:rPr lang="en-US" dirty="0" err="1">
                <a:solidFill>
                  <a:srgbClr val="52AF0D"/>
                </a:solidFill>
                <a:latin typeface="Lato"/>
              </a:rPr>
              <a:t>là</a:t>
            </a:r>
            <a:r>
              <a:rPr lang="en-US" dirty="0">
                <a:solidFill>
                  <a:srgbClr val="52AF0D"/>
                </a:solidFill>
                <a:latin typeface="Lato"/>
              </a:rPr>
              <a:t> </a:t>
            </a:r>
            <a:r>
              <a:rPr lang="en-US" dirty="0" err="1">
                <a:solidFill>
                  <a:srgbClr val="52AF0D"/>
                </a:solidFill>
                <a:latin typeface="Lato"/>
              </a:rPr>
              <a:t>nhà</a:t>
            </a:r>
            <a:r>
              <a:rPr lang="en-US" dirty="0">
                <a:solidFill>
                  <a:srgbClr val="52AF0D"/>
                </a:solidFill>
                <a:latin typeface="Lato"/>
              </a:rPr>
              <a:t> </a:t>
            </a:r>
            <a:r>
              <a:rPr lang="en-US" dirty="0" err="1">
                <a:solidFill>
                  <a:srgbClr val="52AF0D"/>
                </a:solidFill>
                <a:latin typeface="Lato"/>
              </a:rPr>
              <a:t>tiên</a:t>
            </a:r>
            <a:r>
              <a:rPr lang="en-US" dirty="0">
                <a:solidFill>
                  <a:srgbClr val="52AF0D"/>
                </a:solidFill>
                <a:latin typeface="Lato"/>
              </a:rPr>
              <a:t> </a:t>
            </a:r>
            <a:r>
              <a:rPr lang="en-US" dirty="0" err="1">
                <a:solidFill>
                  <a:srgbClr val="52AF0D"/>
                </a:solidFill>
                <a:latin typeface="Lato"/>
              </a:rPr>
              <a:t>phong</a:t>
            </a:r>
            <a:r>
              <a:rPr lang="en-US" dirty="0">
                <a:solidFill>
                  <a:srgbClr val="52AF0D"/>
                </a:solidFill>
                <a:latin typeface="Lato"/>
              </a:rPr>
              <a:t> </a:t>
            </a:r>
            <a:r>
              <a:rPr lang="en-US" dirty="0" err="1">
                <a:solidFill>
                  <a:srgbClr val="52AF0D"/>
                </a:solidFill>
                <a:latin typeface="Lato"/>
              </a:rPr>
              <a:t>trong</a:t>
            </a:r>
            <a:r>
              <a:rPr lang="en-US" dirty="0">
                <a:solidFill>
                  <a:srgbClr val="52AF0D"/>
                </a:solidFill>
                <a:latin typeface="Lato"/>
              </a:rPr>
              <a:t> </a:t>
            </a:r>
            <a:r>
              <a:rPr lang="en-US" dirty="0" err="1">
                <a:solidFill>
                  <a:srgbClr val="52AF0D"/>
                </a:solidFill>
                <a:latin typeface="Lato"/>
              </a:rPr>
              <a:t>xử</a:t>
            </a:r>
            <a:r>
              <a:rPr lang="en-US" dirty="0">
                <a:solidFill>
                  <a:srgbClr val="52AF0D"/>
                </a:solidFill>
                <a:latin typeface="Lato"/>
              </a:rPr>
              <a:t> </a:t>
            </a:r>
            <a:r>
              <a:rPr lang="en-US" dirty="0" err="1">
                <a:solidFill>
                  <a:srgbClr val="52AF0D"/>
                </a:solidFill>
                <a:latin typeface="Lato"/>
              </a:rPr>
              <a:t>lý</a:t>
            </a:r>
            <a:r>
              <a:rPr lang="en-US" dirty="0">
                <a:solidFill>
                  <a:srgbClr val="52AF0D"/>
                </a:solidFill>
                <a:latin typeface="Lato"/>
              </a:rPr>
              <a:t> </a:t>
            </a:r>
            <a:r>
              <a:rPr lang="en-US" dirty="0" err="1">
                <a:solidFill>
                  <a:srgbClr val="52AF0D"/>
                </a:solidFill>
                <a:latin typeface="Lato"/>
              </a:rPr>
              <a:t>nước</a:t>
            </a:r>
            <a:r>
              <a:rPr lang="en-US" dirty="0">
                <a:solidFill>
                  <a:srgbClr val="52AF0D"/>
                </a:solidFill>
                <a:latin typeface="Lato"/>
              </a:rPr>
              <a:t> </a:t>
            </a:r>
            <a:r>
              <a:rPr lang="en-US" dirty="0" err="1">
                <a:solidFill>
                  <a:srgbClr val="52AF0D"/>
                </a:solidFill>
                <a:latin typeface="Lato"/>
              </a:rPr>
              <a:t>cho</a:t>
            </a:r>
            <a:r>
              <a:rPr lang="en-US" dirty="0">
                <a:solidFill>
                  <a:srgbClr val="52AF0D"/>
                </a:solidFill>
                <a:latin typeface="Lato"/>
              </a:rPr>
              <a:t> </a:t>
            </a:r>
            <a:r>
              <a:rPr lang="en-US" dirty="0" err="1">
                <a:solidFill>
                  <a:srgbClr val="52AF0D"/>
                </a:solidFill>
                <a:latin typeface="Lato"/>
              </a:rPr>
              <a:t>nông</a:t>
            </a:r>
            <a:r>
              <a:rPr lang="en-US" dirty="0">
                <a:solidFill>
                  <a:srgbClr val="52AF0D"/>
                </a:solidFill>
                <a:latin typeface="Lato"/>
              </a:rPr>
              <a:t> </a:t>
            </a:r>
            <a:r>
              <a:rPr lang="en-US" dirty="0" err="1">
                <a:solidFill>
                  <a:srgbClr val="52AF0D"/>
                </a:solidFill>
                <a:latin typeface="Lato"/>
              </a:rPr>
              <a:t>nghiệp</a:t>
            </a:r>
            <a:r>
              <a:rPr lang="en-US" dirty="0">
                <a:solidFill>
                  <a:srgbClr val="52AF0D"/>
                </a:solidFill>
                <a:latin typeface="Lato"/>
              </a:rPr>
              <a:t> </a:t>
            </a:r>
            <a:r>
              <a:rPr lang="en-US" dirty="0" err="1">
                <a:solidFill>
                  <a:srgbClr val="52AF0D"/>
                </a:solidFill>
                <a:latin typeface="Lato"/>
              </a:rPr>
              <a:t>công</a:t>
            </a:r>
            <a:r>
              <a:rPr lang="en-US" dirty="0">
                <a:solidFill>
                  <a:srgbClr val="52AF0D"/>
                </a:solidFill>
                <a:latin typeface="Lato"/>
              </a:rPr>
              <a:t> </a:t>
            </a:r>
            <a:r>
              <a:rPr lang="en-US" dirty="0" err="1">
                <a:solidFill>
                  <a:srgbClr val="52AF0D"/>
                </a:solidFill>
                <a:latin typeface="Lato"/>
              </a:rPr>
              <a:t>nghệ</a:t>
            </a:r>
            <a:r>
              <a:rPr lang="en-US" dirty="0">
                <a:solidFill>
                  <a:srgbClr val="52AF0D"/>
                </a:solidFill>
                <a:latin typeface="Lato"/>
              </a:rPr>
              <a:t> </a:t>
            </a:r>
            <a:r>
              <a:rPr lang="en-US" dirty="0" err="1">
                <a:solidFill>
                  <a:srgbClr val="52AF0D"/>
                </a:solidFill>
                <a:latin typeface="Lato"/>
              </a:rPr>
              <a:t>cao</a:t>
            </a:r>
            <a:endParaRPr lang="en-US" dirty="0">
              <a:solidFill>
                <a:srgbClr val="52AF0D"/>
              </a:solidFill>
              <a:latin typeface="Lato"/>
            </a:endParaRPr>
          </a:p>
        </p:txBody>
      </p:sp>
      <p:sp>
        <p:nvSpPr>
          <p:cNvPr id="30" name="TextBox 29"/>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Tree>
    <p:extLst>
      <p:ext uri="{BB962C8B-B14F-4D97-AF65-F5344CB8AC3E}">
        <p14:creationId xmlns:p14="http://schemas.microsoft.com/office/powerpoint/2010/main" val="167239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Users\teddy\Desktop\thank yo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889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04799" y="278"/>
            <a:ext cx="10593746" cy="6884431"/>
          </a:xfrm>
          <a:prstGeom prst="rect">
            <a:avLst/>
          </a:prstGeom>
          <a:solidFill>
            <a:srgbClr val="42505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endParaRPr lang="en-US" sz="1400" dirty="0">
              <a:latin typeface="Lato"/>
            </a:endParaRPr>
          </a:p>
        </p:txBody>
      </p:sp>
      <p:sp>
        <p:nvSpPr>
          <p:cNvPr id="5" name="TextBox 4"/>
          <p:cNvSpPr txBox="1"/>
          <p:nvPr/>
        </p:nvSpPr>
        <p:spPr>
          <a:xfrm>
            <a:off x="1676400" y="1959114"/>
            <a:ext cx="5943600" cy="707886"/>
          </a:xfrm>
          <a:prstGeom prst="rect">
            <a:avLst/>
          </a:prstGeom>
          <a:noFill/>
        </p:spPr>
        <p:txBody>
          <a:bodyPr wrap="square" rtlCol="0">
            <a:spAutoFit/>
          </a:bodyPr>
          <a:lstStyle/>
          <a:p>
            <a:pPr algn="ctr"/>
            <a:r>
              <a:rPr lang="en-US" sz="4000" b="1" dirty="0" err="1">
                <a:solidFill>
                  <a:schemeClr val="bg1"/>
                </a:solidFill>
                <a:latin typeface="Lato"/>
              </a:rPr>
              <a:t>Xin</a:t>
            </a:r>
            <a:r>
              <a:rPr lang="en-US" sz="4000" b="1" dirty="0">
                <a:solidFill>
                  <a:schemeClr val="bg1"/>
                </a:solidFill>
                <a:latin typeface="Lato"/>
              </a:rPr>
              <a:t> </a:t>
            </a:r>
            <a:r>
              <a:rPr lang="en-US" sz="4000" b="1" dirty="0" err="1">
                <a:solidFill>
                  <a:schemeClr val="bg1"/>
                </a:solidFill>
                <a:latin typeface="Lato"/>
              </a:rPr>
              <a:t>Cảm</a:t>
            </a:r>
            <a:r>
              <a:rPr lang="en-US" sz="4000" b="1" dirty="0">
                <a:solidFill>
                  <a:schemeClr val="bg1"/>
                </a:solidFill>
                <a:latin typeface="Lato"/>
              </a:rPr>
              <a:t> </a:t>
            </a:r>
            <a:r>
              <a:rPr lang="en-US" sz="4000" b="1" dirty="0" err="1">
                <a:solidFill>
                  <a:schemeClr val="bg1"/>
                </a:solidFill>
                <a:latin typeface="Lato"/>
              </a:rPr>
              <a:t>Ơn</a:t>
            </a:r>
            <a:r>
              <a:rPr lang="en-US" sz="4000" b="1" dirty="0">
                <a:solidFill>
                  <a:schemeClr val="bg1"/>
                </a:solidFill>
                <a:latin typeface="Lato"/>
              </a:rPr>
              <a:t>!</a:t>
            </a:r>
          </a:p>
        </p:txBody>
      </p:sp>
      <p:sp>
        <p:nvSpPr>
          <p:cNvPr id="6" name="TextBox 5"/>
          <p:cNvSpPr txBox="1"/>
          <p:nvPr/>
        </p:nvSpPr>
        <p:spPr>
          <a:xfrm>
            <a:off x="762000" y="3820180"/>
            <a:ext cx="4114800" cy="523220"/>
          </a:xfrm>
          <a:prstGeom prst="rect">
            <a:avLst/>
          </a:prstGeom>
          <a:noFill/>
        </p:spPr>
        <p:txBody>
          <a:bodyPr wrap="square" rtlCol="0">
            <a:spAutoFit/>
          </a:bodyPr>
          <a:lstStyle/>
          <a:p>
            <a:r>
              <a:rPr lang="en-US" sz="2800" b="1" dirty="0">
                <a:solidFill>
                  <a:schemeClr val="bg1"/>
                </a:solidFill>
                <a:latin typeface="Lato"/>
              </a:rPr>
              <a:t>LIÊN HỆ</a:t>
            </a:r>
          </a:p>
        </p:txBody>
      </p:sp>
      <p:sp>
        <p:nvSpPr>
          <p:cNvPr id="8" name="TextBox 7"/>
          <p:cNvSpPr txBox="1"/>
          <p:nvPr/>
        </p:nvSpPr>
        <p:spPr>
          <a:xfrm>
            <a:off x="762000" y="4382869"/>
            <a:ext cx="3962400" cy="830997"/>
          </a:xfrm>
          <a:prstGeom prst="rect">
            <a:avLst/>
          </a:prstGeom>
          <a:noFill/>
        </p:spPr>
        <p:txBody>
          <a:bodyPr wrap="square" rtlCol="0">
            <a:spAutoFit/>
          </a:bodyPr>
          <a:lstStyle/>
          <a:p>
            <a:r>
              <a:rPr lang="en-US" sz="1200" b="1" dirty="0" err="1">
                <a:solidFill>
                  <a:schemeClr val="bg1"/>
                </a:solidFill>
                <a:latin typeface="Lato"/>
              </a:rPr>
              <a:t>Trụ</a:t>
            </a:r>
            <a:r>
              <a:rPr lang="en-US" sz="1200" b="1" dirty="0">
                <a:solidFill>
                  <a:schemeClr val="bg1"/>
                </a:solidFill>
                <a:latin typeface="Lato"/>
              </a:rPr>
              <a:t> </a:t>
            </a:r>
            <a:r>
              <a:rPr lang="en-US" sz="1200" b="1" dirty="0" err="1">
                <a:solidFill>
                  <a:schemeClr val="bg1"/>
                </a:solidFill>
                <a:latin typeface="Lato"/>
              </a:rPr>
              <a:t>sở</a:t>
            </a:r>
            <a:r>
              <a:rPr lang="en-US" sz="1200" b="1" dirty="0">
                <a:solidFill>
                  <a:schemeClr val="bg1"/>
                </a:solidFill>
                <a:latin typeface="Lato"/>
              </a:rPr>
              <a:t> - </a:t>
            </a:r>
            <a:r>
              <a:rPr lang="en-US" sz="1200" b="1" dirty="0" err="1">
                <a:solidFill>
                  <a:schemeClr val="bg1"/>
                </a:solidFill>
                <a:latin typeface="Lato"/>
              </a:rPr>
              <a:t>Hà</a:t>
            </a:r>
            <a:r>
              <a:rPr lang="en-US" sz="1200" b="1" dirty="0">
                <a:solidFill>
                  <a:schemeClr val="bg1"/>
                </a:solidFill>
                <a:latin typeface="Lato"/>
              </a:rPr>
              <a:t> </a:t>
            </a:r>
            <a:r>
              <a:rPr lang="en-US" sz="1200" b="1" dirty="0" err="1">
                <a:solidFill>
                  <a:schemeClr val="bg1"/>
                </a:solidFill>
                <a:latin typeface="Lato"/>
              </a:rPr>
              <a:t>Nội</a:t>
            </a:r>
            <a:r>
              <a:rPr lang="en-US" sz="1200" b="1" dirty="0">
                <a:solidFill>
                  <a:schemeClr val="bg1"/>
                </a:solidFill>
                <a:latin typeface="Lato"/>
              </a:rPr>
              <a:t> </a:t>
            </a:r>
          </a:p>
          <a:p>
            <a:r>
              <a:rPr lang="en-US" sz="1200" dirty="0">
                <a:solidFill>
                  <a:schemeClr val="bg1"/>
                </a:solidFill>
                <a:latin typeface="Lato"/>
              </a:rPr>
              <a:t>3/3 </a:t>
            </a:r>
            <a:r>
              <a:rPr lang="en-US" sz="1200" dirty="0" err="1">
                <a:solidFill>
                  <a:schemeClr val="bg1"/>
                </a:solidFill>
                <a:latin typeface="Lato"/>
              </a:rPr>
              <a:t>Trần</a:t>
            </a:r>
            <a:r>
              <a:rPr lang="en-US" sz="1200" dirty="0">
                <a:solidFill>
                  <a:schemeClr val="bg1"/>
                </a:solidFill>
                <a:latin typeface="Lato"/>
              </a:rPr>
              <a:t> </a:t>
            </a:r>
            <a:r>
              <a:rPr lang="en-US" sz="1200" dirty="0" err="1">
                <a:solidFill>
                  <a:schemeClr val="bg1"/>
                </a:solidFill>
                <a:latin typeface="Lato"/>
              </a:rPr>
              <a:t>Hữu</a:t>
            </a:r>
            <a:r>
              <a:rPr lang="en-US" sz="1200" dirty="0">
                <a:solidFill>
                  <a:schemeClr val="bg1"/>
                </a:solidFill>
                <a:latin typeface="Lato"/>
              </a:rPr>
              <a:t> </a:t>
            </a:r>
            <a:r>
              <a:rPr lang="en-US" sz="1200" dirty="0" err="1">
                <a:solidFill>
                  <a:schemeClr val="bg1"/>
                </a:solidFill>
                <a:latin typeface="Lato"/>
              </a:rPr>
              <a:t>Tước</a:t>
            </a:r>
            <a:r>
              <a:rPr lang="en-US" sz="1200" dirty="0">
                <a:solidFill>
                  <a:schemeClr val="bg1"/>
                </a:solidFill>
                <a:latin typeface="Lato"/>
              </a:rPr>
              <a:t>, Nam </a:t>
            </a:r>
            <a:r>
              <a:rPr lang="en-US" sz="1200" dirty="0" err="1">
                <a:solidFill>
                  <a:schemeClr val="bg1"/>
                </a:solidFill>
                <a:latin typeface="Lato"/>
              </a:rPr>
              <a:t>Đồng</a:t>
            </a:r>
            <a:r>
              <a:rPr lang="en-US" sz="1200" dirty="0">
                <a:solidFill>
                  <a:schemeClr val="bg1"/>
                </a:solidFill>
                <a:latin typeface="Lato"/>
              </a:rPr>
              <a:t> </a:t>
            </a:r>
            <a:r>
              <a:rPr lang="en-US" sz="1200" dirty="0" err="1">
                <a:solidFill>
                  <a:schemeClr val="bg1"/>
                </a:solidFill>
                <a:latin typeface="Lato"/>
              </a:rPr>
              <a:t>Đống</a:t>
            </a:r>
            <a:r>
              <a:rPr lang="en-US" sz="1200" dirty="0">
                <a:solidFill>
                  <a:schemeClr val="bg1"/>
                </a:solidFill>
                <a:latin typeface="Lato"/>
              </a:rPr>
              <a:t> </a:t>
            </a:r>
            <a:r>
              <a:rPr lang="en-US" sz="1200" dirty="0" err="1">
                <a:solidFill>
                  <a:schemeClr val="bg1"/>
                </a:solidFill>
                <a:latin typeface="Lato"/>
              </a:rPr>
              <a:t>Đa</a:t>
            </a:r>
            <a:r>
              <a:rPr lang="en-US" sz="1200" dirty="0">
                <a:solidFill>
                  <a:schemeClr val="bg1"/>
                </a:solidFill>
                <a:latin typeface="Lato"/>
              </a:rPr>
              <a:t>, Hà </a:t>
            </a:r>
            <a:r>
              <a:rPr lang="en-US" sz="1200" dirty="0" err="1">
                <a:solidFill>
                  <a:schemeClr val="bg1"/>
                </a:solidFill>
                <a:latin typeface="Lato"/>
              </a:rPr>
              <a:t>Nội</a:t>
            </a:r>
            <a:endParaRPr lang="en-US" sz="1200" dirty="0">
              <a:solidFill>
                <a:schemeClr val="bg1"/>
              </a:solidFill>
              <a:latin typeface="Lato"/>
            </a:endParaRPr>
          </a:p>
          <a:p>
            <a:r>
              <a:rPr lang="en-US" sz="1200" dirty="0">
                <a:solidFill>
                  <a:schemeClr val="bg1"/>
                </a:solidFill>
                <a:latin typeface="Lato"/>
              </a:rPr>
              <a:t>LH: </a:t>
            </a:r>
          </a:p>
          <a:p>
            <a:r>
              <a:rPr lang="en-US" sz="1200" dirty="0">
                <a:solidFill>
                  <a:schemeClr val="bg1"/>
                </a:solidFill>
                <a:latin typeface="Lato"/>
              </a:rPr>
              <a:t>T: 098 535 1222</a:t>
            </a:r>
          </a:p>
        </p:txBody>
      </p:sp>
      <p:sp>
        <p:nvSpPr>
          <p:cNvPr id="9" name="TextBox 8"/>
          <p:cNvSpPr txBox="1"/>
          <p:nvPr/>
        </p:nvSpPr>
        <p:spPr>
          <a:xfrm>
            <a:off x="762000" y="5221069"/>
            <a:ext cx="3657600" cy="646331"/>
          </a:xfrm>
          <a:prstGeom prst="rect">
            <a:avLst/>
          </a:prstGeom>
          <a:noFill/>
        </p:spPr>
        <p:txBody>
          <a:bodyPr wrap="square" rtlCol="0">
            <a:spAutoFit/>
          </a:bodyPr>
          <a:lstStyle/>
          <a:p>
            <a:r>
              <a:rPr lang="en-US" sz="1200" b="1" dirty="0">
                <a:solidFill>
                  <a:schemeClr val="bg1"/>
                </a:solidFill>
                <a:latin typeface="Lato"/>
              </a:rPr>
              <a:t>Email: truongvv.thanhnga@gmail.com</a:t>
            </a:r>
          </a:p>
          <a:p>
            <a:r>
              <a:rPr lang="en-US" sz="1200" b="1" dirty="0">
                <a:solidFill>
                  <a:schemeClr val="bg1"/>
                </a:solidFill>
                <a:latin typeface="Lato"/>
              </a:rPr>
              <a:t>Website: thanhngavn.com</a:t>
            </a:r>
            <a:endParaRPr lang="en-US" sz="1200" dirty="0">
              <a:solidFill>
                <a:schemeClr val="bg1"/>
              </a:solidFill>
              <a:latin typeface="Lato"/>
            </a:endParaRPr>
          </a:p>
          <a:p>
            <a:endParaRPr lang="en-US" sz="1200" b="1" dirty="0">
              <a:solidFill>
                <a:schemeClr val="bg1"/>
              </a:solidFill>
              <a:latin typeface="Lato"/>
            </a:endParaRPr>
          </a:p>
        </p:txBody>
      </p:sp>
      <p:sp>
        <p:nvSpPr>
          <p:cNvPr id="10" name="TextBox 9"/>
          <p:cNvSpPr txBox="1"/>
          <p:nvPr/>
        </p:nvSpPr>
        <p:spPr>
          <a:xfrm>
            <a:off x="762000" y="5438001"/>
            <a:ext cx="3657600" cy="276999"/>
          </a:xfrm>
          <a:prstGeom prst="rect">
            <a:avLst/>
          </a:prstGeom>
          <a:noFill/>
        </p:spPr>
        <p:txBody>
          <a:bodyPr wrap="square" rtlCol="0">
            <a:spAutoFit/>
          </a:bodyPr>
          <a:lstStyle/>
          <a:p>
            <a:endParaRPr lang="en-US" sz="1200" dirty="0">
              <a:solidFill>
                <a:schemeClr val="tx1">
                  <a:lumMod val="85000"/>
                  <a:lumOff val="15000"/>
                </a:schemeClr>
              </a:solidFill>
              <a:latin typeface="Lato"/>
            </a:endParaRPr>
          </a:p>
        </p:txBody>
      </p:sp>
    </p:spTree>
    <p:extLst>
      <p:ext uri="{BB962C8B-B14F-4D97-AF65-F5344CB8AC3E}">
        <p14:creationId xmlns:p14="http://schemas.microsoft.com/office/powerpoint/2010/main" val="1217740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close up of a cage&#10;&#10;Description generated with very high confidence">
            <a:extLst>
              <a:ext uri="{FF2B5EF4-FFF2-40B4-BE49-F238E27FC236}">
                <a16:creationId xmlns:a16="http://schemas.microsoft.com/office/drawing/2014/main" id="{E23A69C2-7769-409E-AF54-93B974B9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62"/>
            <a:ext cx="10320626" cy="6881262"/>
          </a:xfrm>
          <a:prstGeom prst="rect">
            <a:avLst/>
          </a:prstGeom>
        </p:spPr>
      </p:pic>
      <p:sp>
        <p:nvSpPr>
          <p:cNvPr id="6" name="Rectangle 5"/>
          <p:cNvSpPr/>
          <p:nvPr/>
        </p:nvSpPr>
        <p:spPr>
          <a:xfrm>
            <a:off x="0" y="3505200"/>
            <a:ext cx="7315200" cy="61989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 name="TextBox 6"/>
          <p:cNvSpPr txBox="1"/>
          <p:nvPr/>
        </p:nvSpPr>
        <p:spPr>
          <a:xfrm>
            <a:off x="152400" y="3538150"/>
            <a:ext cx="4953000" cy="553998"/>
          </a:xfrm>
          <a:prstGeom prst="rect">
            <a:avLst/>
          </a:prstGeom>
          <a:noFill/>
        </p:spPr>
        <p:txBody>
          <a:bodyPr wrap="square" rtlCol="0">
            <a:spAutoFit/>
          </a:bodyPr>
          <a:lstStyle/>
          <a:p>
            <a:r>
              <a:rPr lang="en-US" sz="3000" b="1" dirty="0" err="1">
                <a:solidFill>
                  <a:srgbClr val="002060"/>
                </a:solidFill>
                <a:latin typeface="Lato"/>
              </a:rPr>
              <a:t>Giới</a:t>
            </a:r>
            <a:r>
              <a:rPr lang="en-US" sz="3000" b="1" dirty="0">
                <a:solidFill>
                  <a:srgbClr val="002060"/>
                </a:solidFill>
                <a:latin typeface="Lato"/>
              </a:rPr>
              <a:t> </a:t>
            </a:r>
            <a:r>
              <a:rPr lang="en-US" sz="3000" b="1" dirty="0" err="1">
                <a:solidFill>
                  <a:srgbClr val="002060"/>
                </a:solidFill>
                <a:latin typeface="Lato"/>
              </a:rPr>
              <a:t>Thiệu</a:t>
            </a:r>
            <a:r>
              <a:rPr lang="en-US" sz="3000" b="1" dirty="0">
                <a:solidFill>
                  <a:srgbClr val="002060"/>
                </a:solidFill>
                <a:latin typeface="Lato"/>
              </a:rPr>
              <a:t> </a:t>
            </a:r>
            <a:r>
              <a:rPr lang="en-US" sz="3000" b="1" dirty="0" err="1">
                <a:solidFill>
                  <a:srgbClr val="002060"/>
                </a:solidFill>
                <a:latin typeface="Lato"/>
              </a:rPr>
              <a:t>về</a:t>
            </a:r>
            <a:r>
              <a:rPr lang="en-US" sz="3000" b="1" dirty="0">
                <a:solidFill>
                  <a:srgbClr val="002060"/>
                </a:solidFill>
                <a:latin typeface="Lato"/>
              </a:rPr>
              <a:t> Thanh Nga</a:t>
            </a:r>
          </a:p>
        </p:txBody>
      </p:sp>
    </p:spTree>
    <p:extLst>
      <p:ext uri="{BB962C8B-B14F-4D97-AF65-F5344CB8AC3E}">
        <p14:creationId xmlns:p14="http://schemas.microsoft.com/office/powerpoint/2010/main" val="206669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2F22CA-D3FE-442D-A680-79D279608F6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32984" y="3276600"/>
            <a:ext cx="9906000" cy="3935984"/>
          </a:xfrm>
          <a:prstGeom prst="rect">
            <a:avLst/>
          </a:prstGeom>
        </p:spPr>
      </p:pic>
      <p:sp>
        <p:nvSpPr>
          <p:cNvPr id="15" name="TextBox 14">
            <a:extLst>
              <a:ext uri="{FF2B5EF4-FFF2-40B4-BE49-F238E27FC236}">
                <a16:creationId xmlns:a16="http://schemas.microsoft.com/office/drawing/2014/main" id="{82DE33A9-5E1B-48CC-8E01-6A84B3BBB24C}"/>
              </a:ext>
            </a:extLst>
          </p:cNvPr>
          <p:cNvSpPr txBox="1"/>
          <p:nvPr/>
        </p:nvSpPr>
        <p:spPr>
          <a:xfrm>
            <a:off x="642593" y="1614198"/>
            <a:ext cx="3879850"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Lato"/>
                <a:cs typeface="Helvetica" pitchFamily="34" charset="0"/>
              </a:rPr>
              <a:t>Cùng</a:t>
            </a:r>
            <a:r>
              <a:rPr lang="en-US" sz="3200" b="1" dirty="0">
                <a:solidFill>
                  <a:schemeClr val="tx1">
                    <a:lumMod val="75000"/>
                    <a:lumOff val="25000"/>
                  </a:schemeClr>
                </a:solidFill>
                <a:latin typeface="Lato"/>
                <a:cs typeface="Helvetica" pitchFamily="34" charset="0"/>
              </a:rPr>
              <a:t> </a:t>
            </a:r>
            <a:r>
              <a:rPr lang="en-US" sz="3200" b="1" dirty="0" err="1">
                <a:solidFill>
                  <a:srgbClr val="52AF0D"/>
                </a:solidFill>
                <a:latin typeface="Lato"/>
                <a:cs typeface="Helvetica" pitchFamily="34" charset="0"/>
              </a:rPr>
              <a:t>Trăn</a:t>
            </a:r>
            <a:r>
              <a:rPr lang="en-US" sz="3200" b="1" dirty="0">
                <a:solidFill>
                  <a:srgbClr val="52AF0D"/>
                </a:solidFill>
                <a:latin typeface="Lato"/>
                <a:cs typeface="Helvetica" pitchFamily="34" charset="0"/>
              </a:rPr>
              <a:t> </a:t>
            </a:r>
            <a:r>
              <a:rPr lang="en-US" sz="3200" b="1" dirty="0" err="1">
                <a:solidFill>
                  <a:srgbClr val="52AF0D"/>
                </a:solidFill>
                <a:latin typeface="Lato"/>
                <a:cs typeface="Helvetica" pitchFamily="34" charset="0"/>
              </a:rPr>
              <a:t>Trở</a:t>
            </a:r>
            <a:endParaRPr lang="en-US" sz="3200" b="1" dirty="0">
              <a:solidFill>
                <a:srgbClr val="52AF0D"/>
              </a:solidFill>
              <a:latin typeface="Lato"/>
              <a:cs typeface="Helvetica" pitchFamily="34" charset="0"/>
            </a:endParaRPr>
          </a:p>
        </p:txBody>
      </p:sp>
      <p:sp>
        <p:nvSpPr>
          <p:cNvPr id="16" name="TextBox 15">
            <a:extLst>
              <a:ext uri="{FF2B5EF4-FFF2-40B4-BE49-F238E27FC236}">
                <a16:creationId xmlns:a16="http://schemas.microsoft.com/office/drawing/2014/main" id="{5A991A8E-ECCC-4290-ABB3-8BA68A914FBD}"/>
              </a:ext>
            </a:extLst>
          </p:cNvPr>
          <p:cNvSpPr txBox="1"/>
          <p:nvPr/>
        </p:nvSpPr>
        <p:spPr>
          <a:xfrm>
            <a:off x="4995267" y="1614198"/>
            <a:ext cx="3879850"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Lato"/>
                <a:cs typeface="Helvetica" pitchFamily="34" charset="0"/>
              </a:rPr>
              <a:t>Cùng</a:t>
            </a:r>
            <a:r>
              <a:rPr lang="en-US" sz="3200" b="1" dirty="0">
                <a:solidFill>
                  <a:schemeClr val="tx1">
                    <a:lumMod val="75000"/>
                    <a:lumOff val="25000"/>
                  </a:schemeClr>
                </a:solidFill>
                <a:latin typeface="Lato"/>
                <a:cs typeface="Helvetica" pitchFamily="34" charset="0"/>
              </a:rPr>
              <a:t> </a:t>
            </a:r>
            <a:r>
              <a:rPr lang="en-US" sz="3200" b="1" dirty="0" err="1">
                <a:solidFill>
                  <a:srgbClr val="52AF0D"/>
                </a:solidFill>
                <a:latin typeface="Lato"/>
                <a:cs typeface="Helvetica" pitchFamily="34" charset="0"/>
              </a:rPr>
              <a:t>Hành</a:t>
            </a:r>
            <a:r>
              <a:rPr lang="en-US" sz="3200" b="1" dirty="0">
                <a:solidFill>
                  <a:srgbClr val="52AF0D"/>
                </a:solidFill>
                <a:latin typeface="Lato"/>
                <a:cs typeface="Helvetica" pitchFamily="34" charset="0"/>
              </a:rPr>
              <a:t> </a:t>
            </a:r>
            <a:r>
              <a:rPr lang="en-US" sz="3200" b="1" dirty="0" err="1">
                <a:solidFill>
                  <a:srgbClr val="52AF0D"/>
                </a:solidFill>
                <a:latin typeface="Lato"/>
                <a:cs typeface="Helvetica" pitchFamily="34" charset="0"/>
              </a:rPr>
              <a:t>Động</a:t>
            </a:r>
            <a:endParaRPr lang="en-US" sz="3200" b="1" dirty="0">
              <a:solidFill>
                <a:srgbClr val="52AF0D"/>
              </a:solidFill>
              <a:latin typeface="Lato"/>
              <a:cs typeface="Helvetica" pitchFamily="34" charset="0"/>
            </a:endParaRPr>
          </a:p>
        </p:txBody>
      </p:sp>
      <p:sp>
        <p:nvSpPr>
          <p:cNvPr id="17" name="TextBox 16">
            <a:extLst>
              <a:ext uri="{FF2B5EF4-FFF2-40B4-BE49-F238E27FC236}">
                <a16:creationId xmlns:a16="http://schemas.microsoft.com/office/drawing/2014/main" id="{C87EE106-B3E8-4A53-B6E2-1A08B47BFF5F}"/>
              </a:ext>
            </a:extLst>
          </p:cNvPr>
          <p:cNvSpPr txBox="1"/>
          <p:nvPr/>
        </p:nvSpPr>
        <p:spPr>
          <a:xfrm>
            <a:off x="381000" y="2133278"/>
            <a:ext cx="4141443" cy="1600438"/>
          </a:xfrm>
          <a:prstGeom prst="rect">
            <a:avLst/>
          </a:prstGeom>
          <a:noFill/>
        </p:spPr>
        <p:txBody>
          <a:bodyPr wrap="square" rtlCol="0">
            <a:spAutoFit/>
          </a:bodyPr>
          <a:lstStyle/>
          <a:p>
            <a:pPr algn="ctr"/>
            <a:r>
              <a:rPr lang="vi-VN" sz="1400" dirty="0">
                <a:solidFill>
                  <a:schemeClr val="tx1">
                    <a:lumMod val="75000"/>
                    <a:lumOff val="25000"/>
                  </a:schemeClr>
                </a:solidFill>
                <a:latin typeface="Lato"/>
                <a:cs typeface="Calibri" panose="020F0502020204030204" pitchFamily="34" charset="0"/>
              </a:rPr>
              <a:t>Tình trạng lạm dụng hoá chất trong nông nghiệp đang bóp nghẹt triển vọng xuất khẩu của doanh nghiệp Việt. Nông sản Việt Nam bị nhìn nhận là kém chất lượng và không có chỗ đứng trên thị trường thế giới. Một nước nông nghiệp mà lúa gạo, trái cây nhập khẩu tràn ngập các quầy siêu thị. Đã đến lúc phải thay đổi! </a:t>
            </a:r>
          </a:p>
        </p:txBody>
      </p:sp>
      <p:sp>
        <p:nvSpPr>
          <p:cNvPr id="18" name="TextBox 17">
            <a:extLst>
              <a:ext uri="{FF2B5EF4-FFF2-40B4-BE49-F238E27FC236}">
                <a16:creationId xmlns:a16="http://schemas.microsoft.com/office/drawing/2014/main" id="{15C7B72C-B780-4F00-B732-1AED8A9ECAFD}"/>
              </a:ext>
            </a:extLst>
          </p:cNvPr>
          <p:cNvSpPr txBox="1"/>
          <p:nvPr/>
        </p:nvSpPr>
        <p:spPr>
          <a:xfrm>
            <a:off x="4953000" y="2133277"/>
            <a:ext cx="3964385" cy="1815882"/>
          </a:xfrm>
          <a:prstGeom prst="rect">
            <a:avLst/>
          </a:prstGeom>
          <a:noFill/>
        </p:spPr>
        <p:txBody>
          <a:bodyPr wrap="square" rtlCol="0">
            <a:spAutoFit/>
          </a:bodyPr>
          <a:lstStyle/>
          <a:p>
            <a:pPr algn="ctr"/>
            <a:r>
              <a:rPr lang="vi-VN" sz="1400" dirty="0">
                <a:solidFill>
                  <a:schemeClr val="tx1">
                    <a:lumMod val="75000"/>
                    <a:lumOff val="25000"/>
                  </a:schemeClr>
                </a:solidFill>
                <a:latin typeface="Lato"/>
                <a:cs typeface="Calibri" panose="020F0502020204030204" pitchFamily="34" charset="0"/>
              </a:rPr>
              <a:t>Với sứ mệnh đem </a:t>
            </a:r>
            <a:r>
              <a:rPr lang="en-US" sz="1400" dirty="0" err="1">
                <a:solidFill>
                  <a:schemeClr val="tx1">
                    <a:lumMod val="75000"/>
                    <a:lumOff val="25000"/>
                  </a:schemeClr>
                </a:solidFill>
                <a:latin typeface="Lato"/>
                <a:cs typeface="Calibri" panose="020F0502020204030204" pitchFamily="34" charset="0"/>
              </a:rPr>
              <a:t>các</a:t>
            </a:r>
            <a:r>
              <a:rPr lang="vi-VN" sz="1400" dirty="0">
                <a:solidFill>
                  <a:schemeClr val="tx1">
                    <a:lumMod val="75000"/>
                    <a:lumOff val="25000"/>
                  </a:schemeClr>
                </a:solidFill>
                <a:latin typeface="Lato"/>
                <a:cs typeface="Calibri" panose="020F0502020204030204" pitchFamily="34" charset="0"/>
              </a:rPr>
              <a:t> </a:t>
            </a:r>
            <a:r>
              <a:rPr lang="vi-VN" sz="1400" dirty="0">
                <a:solidFill>
                  <a:srgbClr val="52AF0D"/>
                </a:solidFill>
                <a:latin typeface="Lato"/>
                <a:cs typeface="Calibri" panose="020F0502020204030204" pitchFamily="34" charset="0"/>
              </a:rPr>
              <a:t>công nghệ canh tác </a:t>
            </a:r>
            <a:r>
              <a:rPr lang="vi-VN" sz="1400" dirty="0">
                <a:solidFill>
                  <a:schemeClr val="tx1">
                    <a:lumMod val="75000"/>
                    <a:lumOff val="25000"/>
                  </a:schemeClr>
                </a:solidFill>
                <a:latin typeface="Lato"/>
                <a:cs typeface="Calibri" panose="020F0502020204030204" pitchFamily="34" charset="0"/>
              </a:rPr>
              <a:t>và </a:t>
            </a:r>
            <a:r>
              <a:rPr lang="vi-VN" sz="1400" dirty="0">
                <a:solidFill>
                  <a:srgbClr val="52AF0D"/>
                </a:solidFill>
                <a:latin typeface="Lato"/>
                <a:cs typeface="Calibri" panose="020F0502020204030204" pitchFamily="34" charset="0"/>
              </a:rPr>
              <a:t>xử lý môi trường </a:t>
            </a:r>
            <a:r>
              <a:rPr lang="vi-VN" sz="1400" dirty="0">
                <a:solidFill>
                  <a:schemeClr val="tx1">
                    <a:lumMod val="75000"/>
                    <a:lumOff val="25000"/>
                  </a:schemeClr>
                </a:solidFill>
                <a:latin typeface="Lato"/>
                <a:cs typeface="Calibri" panose="020F0502020204030204" pitchFamily="34" charset="0"/>
              </a:rPr>
              <a:t>tiên tiến nhất trên thế giới tới Việt Nam, chúng tôi giúp khách hàng cải thiện vượt bậc chất lượng nông sản để </a:t>
            </a:r>
            <a:r>
              <a:rPr lang="en-US" sz="1400" dirty="0" err="1">
                <a:solidFill>
                  <a:schemeClr val="tx1">
                    <a:lumMod val="75000"/>
                    <a:lumOff val="25000"/>
                  </a:schemeClr>
                </a:solidFill>
                <a:latin typeface="Lato"/>
                <a:cs typeface="Calibri" panose="020F0502020204030204" pitchFamily="34" charset="0"/>
              </a:rPr>
              <a:t>đạt</a:t>
            </a:r>
            <a:r>
              <a:rPr lang="en-US" sz="1400" dirty="0">
                <a:solidFill>
                  <a:schemeClr val="tx1">
                    <a:lumMod val="75000"/>
                    <a:lumOff val="25000"/>
                  </a:schemeClr>
                </a:solidFill>
                <a:latin typeface="Lato"/>
                <a:cs typeface="Calibri" panose="020F0502020204030204" pitchFamily="34" charset="0"/>
              </a:rPr>
              <a:t> </a:t>
            </a:r>
            <a:r>
              <a:rPr lang="en-US" sz="1400" dirty="0" err="1">
                <a:solidFill>
                  <a:schemeClr val="tx1">
                    <a:lumMod val="75000"/>
                    <a:lumOff val="25000"/>
                  </a:schemeClr>
                </a:solidFill>
                <a:latin typeface="Lato"/>
                <a:cs typeface="Calibri" panose="020F0502020204030204" pitchFamily="34" charset="0"/>
              </a:rPr>
              <a:t>tiêu</a:t>
            </a:r>
            <a:r>
              <a:rPr lang="en-US" sz="1400" dirty="0">
                <a:solidFill>
                  <a:schemeClr val="tx1">
                    <a:lumMod val="75000"/>
                    <a:lumOff val="25000"/>
                  </a:schemeClr>
                </a:solidFill>
                <a:latin typeface="Lato"/>
                <a:cs typeface="Calibri" panose="020F0502020204030204" pitchFamily="34" charset="0"/>
              </a:rPr>
              <a:t> </a:t>
            </a:r>
            <a:r>
              <a:rPr lang="en-US" sz="1400" dirty="0" err="1">
                <a:solidFill>
                  <a:schemeClr val="tx1">
                    <a:lumMod val="75000"/>
                    <a:lumOff val="25000"/>
                  </a:schemeClr>
                </a:solidFill>
                <a:latin typeface="Lato"/>
                <a:cs typeface="Calibri" panose="020F0502020204030204" pitchFamily="34" charset="0"/>
              </a:rPr>
              <a:t>chuẩn</a:t>
            </a:r>
            <a:r>
              <a:rPr lang="en-US" sz="1400" dirty="0">
                <a:solidFill>
                  <a:schemeClr val="tx1">
                    <a:lumMod val="75000"/>
                    <a:lumOff val="25000"/>
                  </a:schemeClr>
                </a:solidFill>
                <a:latin typeface="Lato"/>
                <a:cs typeface="Calibri" panose="020F0502020204030204" pitchFamily="34" charset="0"/>
              </a:rPr>
              <a:t> </a:t>
            </a:r>
            <a:r>
              <a:rPr lang="vi-VN" sz="1400" dirty="0">
                <a:solidFill>
                  <a:schemeClr val="tx1">
                    <a:lumMod val="75000"/>
                    <a:lumOff val="25000"/>
                  </a:schemeClr>
                </a:solidFill>
                <a:latin typeface="Lato"/>
                <a:cs typeface="Calibri" panose="020F0502020204030204" pitchFamily="34" charset="0"/>
              </a:rPr>
              <a:t>xuất khẩu tới những thị trường khó tính nhất. Hãy cùng chúng tôi nâng cao chất lượng sản phẩm và xây dựng thương hiệu quốc gia hùng mạnh!</a:t>
            </a:r>
          </a:p>
        </p:txBody>
      </p:sp>
      <p:sp>
        <p:nvSpPr>
          <p:cNvPr id="19" name="TextBox 18"/>
          <p:cNvSpPr txBox="1"/>
          <p:nvPr/>
        </p:nvSpPr>
        <p:spPr>
          <a:xfrm>
            <a:off x="2701717" y="4038600"/>
            <a:ext cx="3622883" cy="400110"/>
          </a:xfrm>
          <a:prstGeom prst="rect">
            <a:avLst/>
          </a:prstGeom>
          <a:noFill/>
        </p:spPr>
        <p:txBody>
          <a:bodyPr wrap="square" rtlCol="0">
            <a:spAutoFit/>
          </a:bodyPr>
          <a:lstStyle/>
          <a:p>
            <a:pPr algn="ctr"/>
            <a:r>
              <a:rPr lang="vi-VN" sz="2000" dirty="0">
                <a:latin typeface="Lato"/>
              </a:rPr>
              <a:t>Vươn Tầm Quốc Tế</a:t>
            </a:r>
            <a:endParaRPr lang="en-US" sz="2000" dirty="0">
              <a:solidFill>
                <a:srgbClr val="52AF0D"/>
              </a:solidFill>
              <a:latin typeface="Lato"/>
            </a:endParaRPr>
          </a:p>
        </p:txBody>
      </p:sp>
      <p:sp>
        <p:nvSpPr>
          <p:cNvPr id="20" name="Rectangle 19"/>
          <p:cNvSpPr/>
          <p:nvPr/>
        </p:nvSpPr>
        <p:spPr>
          <a:xfrm>
            <a:off x="838200" y="228600"/>
            <a:ext cx="5562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Tầm</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Nhìn</a:t>
            </a:r>
            <a:r>
              <a:rPr lang="en-US" sz="3000" b="1" dirty="0">
                <a:solidFill>
                  <a:srgbClr val="52AF0D"/>
                </a:solidFill>
                <a:latin typeface="Lato"/>
              </a:rPr>
              <a:t> &amp; </a:t>
            </a:r>
            <a:r>
              <a:rPr lang="en-US" sz="3000" b="1" dirty="0" err="1">
                <a:solidFill>
                  <a:srgbClr val="52AF0D"/>
                </a:solidFill>
                <a:latin typeface="Lato"/>
              </a:rPr>
              <a:t>Sứ</a:t>
            </a:r>
            <a:r>
              <a:rPr lang="en-US" sz="3000" b="1" dirty="0">
                <a:solidFill>
                  <a:srgbClr val="52AF0D"/>
                </a:solidFill>
                <a:latin typeface="Lato"/>
              </a:rPr>
              <a:t> </a:t>
            </a:r>
            <a:r>
              <a:rPr lang="en-US" sz="3000" b="1" dirty="0" err="1">
                <a:solidFill>
                  <a:srgbClr val="52AF0D"/>
                </a:solidFill>
                <a:latin typeface="Lato"/>
              </a:rPr>
              <a:t>Mệnh</a:t>
            </a:r>
            <a:endParaRPr lang="en-US" sz="3000" b="1" dirty="0">
              <a:solidFill>
                <a:srgbClr val="52AF0D"/>
              </a:solidFill>
              <a:latin typeface="Lato"/>
            </a:endParaRPr>
          </a:p>
        </p:txBody>
      </p:sp>
      <p:sp>
        <p:nvSpPr>
          <p:cNvPr id="21" name="Rectangle 20"/>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04</a:t>
            </a:r>
          </a:p>
        </p:txBody>
      </p:sp>
      <p:sp>
        <p:nvSpPr>
          <p:cNvPr id="22" name="Rectangle 21"/>
          <p:cNvSpPr/>
          <p:nvPr/>
        </p:nvSpPr>
        <p:spPr>
          <a:xfrm>
            <a:off x="731422" y="1452859"/>
            <a:ext cx="827722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Gill Sans MT" pitchFamily="34" charset="0"/>
            </a:endParaRPr>
          </a:p>
        </p:txBody>
      </p:sp>
      <p:sp>
        <p:nvSpPr>
          <p:cNvPr id="23" name="Rectangle 22"/>
          <p:cNvSpPr/>
          <p:nvPr/>
        </p:nvSpPr>
        <p:spPr>
          <a:xfrm>
            <a:off x="838200" y="838200"/>
            <a:ext cx="7878384"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52AF0D"/>
                </a:solidFill>
                <a:latin typeface="Lato"/>
                <a:cs typeface="Calibri" panose="020F0502020204030204" pitchFamily="34" charset="0"/>
              </a:rPr>
              <a:t>Sứ mệnh của chúng tôi là</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xây</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dựng</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thương</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hiệu</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cho</a:t>
            </a:r>
            <a:r>
              <a:rPr lang="vi-VN" dirty="0">
                <a:solidFill>
                  <a:srgbClr val="52AF0D"/>
                </a:solidFill>
                <a:latin typeface="Lato"/>
                <a:cs typeface="Calibri" panose="020F0502020204030204" pitchFamily="34" charset="0"/>
              </a:rPr>
              <a:t> nông sản Việt Nam </a:t>
            </a:r>
            <a:r>
              <a:rPr lang="en-US" dirty="0" err="1">
                <a:solidFill>
                  <a:srgbClr val="52AF0D"/>
                </a:solidFill>
                <a:latin typeface="Lato"/>
                <a:cs typeface="Calibri" panose="020F0502020204030204" pitchFamily="34" charset="0"/>
              </a:rPr>
              <a:t>trên</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thị</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trường</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quốc</a:t>
            </a:r>
            <a:r>
              <a:rPr lang="en-US" dirty="0">
                <a:solidFill>
                  <a:srgbClr val="52AF0D"/>
                </a:solidFill>
                <a:latin typeface="Lato"/>
                <a:cs typeface="Calibri" panose="020F0502020204030204" pitchFamily="34" charset="0"/>
              </a:rPr>
              <a:t> </a:t>
            </a:r>
            <a:r>
              <a:rPr lang="en-US" dirty="0" err="1">
                <a:solidFill>
                  <a:srgbClr val="52AF0D"/>
                </a:solidFill>
                <a:latin typeface="Lato"/>
                <a:cs typeface="Calibri" panose="020F0502020204030204" pitchFamily="34" charset="0"/>
              </a:rPr>
              <a:t>tế</a:t>
            </a:r>
            <a:endParaRPr lang="vi-VN" dirty="0">
              <a:solidFill>
                <a:srgbClr val="52AF0D"/>
              </a:solidFill>
              <a:latin typeface="Lato"/>
              <a:cs typeface="Calibri" panose="020F0502020204030204" pitchFamily="34" charset="0"/>
            </a:endParaRPr>
          </a:p>
        </p:txBody>
      </p:sp>
      <p:cxnSp>
        <p:nvCxnSpPr>
          <p:cNvPr id="8" name="Straight Connector 7"/>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3400" y="6400800"/>
            <a:ext cx="2093532" cy="246221"/>
          </a:xfrm>
          <a:prstGeom prst="rect">
            <a:avLst/>
          </a:prstGeom>
          <a:noFill/>
        </p:spPr>
        <p:txBody>
          <a:bodyPr wrap="square" rtlCol="0">
            <a:spAutoFit/>
          </a:bodyPr>
          <a:lstStyle/>
          <a:p>
            <a:r>
              <a:rPr lang="vi-VN" sz="1000" i="1" dirty="0">
                <a:solidFill>
                  <a:schemeClr val="bg1">
                    <a:lumMod val="95000"/>
                  </a:schemeClr>
                </a:solidFill>
                <a:latin typeface="Lato"/>
              </a:rPr>
              <a:t>Vươn Tầm Quốc Tế</a:t>
            </a:r>
            <a:endParaRPr lang="en-US" sz="1000" i="1" dirty="0">
              <a:solidFill>
                <a:schemeClr val="bg1">
                  <a:lumMod val="95000"/>
                </a:schemeClr>
              </a:solidFill>
              <a:latin typeface="Lato"/>
            </a:endParaRPr>
          </a:p>
        </p:txBody>
      </p:sp>
      <p:sp>
        <p:nvSpPr>
          <p:cNvPr id="24" name="TextBox 23"/>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bg1">
                    <a:lumMod val="95000"/>
                  </a:schemeClr>
                </a:solidFill>
                <a:latin typeface="Lato"/>
              </a:rPr>
              <a:t>www.thanhngavn.com</a:t>
            </a:r>
          </a:p>
        </p:txBody>
      </p:sp>
    </p:spTree>
    <p:extLst>
      <p:ext uri="{BB962C8B-B14F-4D97-AF65-F5344CB8AC3E}">
        <p14:creationId xmlns:p14="http://schemas.microsoft.com/office/powerpoint/2010/main" val="112611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0" y="3505200"/>
            <a:ext cx="7315200" cy="61989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 name="TextBox 6"/>
          <p:cNvSpPr txBox="1"/>
          <p:nvPr/>
        </p:nvSpPr>
        <p:spPr>
          <a:xfrm>
            <a:off x="152400" y="3538150"/>
            <a:ext cx="6172200" cy="553998"/>
          </a:xfrm>
          <a:prstGeom prst="rect">
            <a:avLst/>
          </a:prstGeom>
          <a:noFill/>
        </p:spPr>
        <p:txBody>
          <a:bodyPr wrap="square" rtlCol="0">
            <a:spAutoFit/>
          </a:bodyPr>
          <a:lstStyle/>
          <a:p>
            <a:r>
              <a:rPr lang="en-US" sz="3000" b="1" dirty="0" err="1">
                <a:solidFill>
                  <a:srgbClr val="002060"/>
                </a:solidFill>
                <a:latin typeface="Lato"/>
              </a:rPr>
              <a:t>Sản</a:t>
            </a:r>
            <a:r>
              <a:rPr lang="en-US" sz="3000" b="1" dirty="0">
                <a:solidFill>
                  <a:srgbClr val="002060"/>
                </a:solidFill>
                <a:latin typeface="Lato"/>
              </a:rPr>
              <a:t> </a:t>
            </a:r>
            <a:r>
              <a:rPr lang="en-US" sz="3000" b="1" dirty="0" err="1">
                <a:solidFill>
                  <a:srgbClr val="002060"/>
                </a:solidFill>
                <a:latin typeface="Lato"/>
              </a:rPr>
              <a:t>Phẩm</a:t>
            </a:r>
            <a:r>
              <a:rPr lang="en-US" sz="3000" b="1" dirty="0">
                <a:solidFill>
                  <a:srgbClr val="002060"/>
                </a:solidFill>
                <a:latin typeface="Lato"/>
              </a:rPr>
              <a:t> </a:t>
            </a:r>
            <a:r>
              <a:rPr lang="en-US" sz="3000" b="1" dirty="0" err="1">
                <a:solidFill>
                  <a:srgbClr val="002060"/>
                </a:solidFill>
                <a:latin typeface="Lato"/>
              </a:rPr>
              <a:t>Của</a:t>
            </a:r>
            <a:r>
              <a:rPr lang="en-US" sz="3000" b="1" dirty="0">
                <a:solidFill>
                  <a:srgbClr val="002060"/>
                </a:solidFill>
                <a:latin typeface="Lato"/>
              </a:rPr>
              <a:t> </a:t>
            </a:r>
            <a:r>
              <a:rPr lang="en-US" sz="3000" b="1" dirty="0" err="1">
                <a:solidFill>
                  <a:srgbClr val="002060"/>
                </a:solidFill>
                <a:latin typeface="Lato"/>
              </a:rPr>
              <a:t>Chúng</a:t>
            </a:r>
            <a:r>
              <a:rPr lang="en-US" sz="3000" b="1" dirty="0">
                <a:solidFill>
                  <a:srgbClr val="002060"/>
                </a:solidFill>
                <a:latin typeface="Lato"/>
              </a:rPr>
              <a:t> </a:t>
            </a:r>
            <a:r>
              <a:rPr lang="en-US" sz="3000" b="1" dirty="0" err="1">
                <a:solidFill>
                  <a:srgbClr val="002060"/>
                </a:solidFill>
                <a:latin typeface="Lato"/>
              </a:rPr>
              <a:t>Tôi</a:t>
            </a:r>
            <a:endParaRPr lang="en-US" sz="3000" b="1" dirty="0">
              <a:solidFill>
                <a:srgbClr val="002060"/>
              </a:solidFill>
              <a:latin typeface="Lato"/>
            </a:endParaRPr>
          </a:p>
        </p:txBody>
      </p:sp>
    </p:spTree>
    <p:extLst>
      <p:ext uri="{BB962C8B-B14F-4D97-AF65-F5344CB8AC3E}">
        <p14:creationId xmlns:p14="http://schemas.microsoft.com/office/powerpoint/2010/main" val="623083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78" r="26691" b="31740"/>
          <a:stretch/>
        </p:blipFill>
        <p:spPr bwMode="auto">
          <a:xfrm>
            <a:off x="2219246" y="4876800"/>
            <a:ext cx="733964" cy="38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descr="http://www.dramm.com/img/Fish/NOP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474772"/>
            <a:ext cx="1127542" cy="3800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6</a:t>
            </a:r>
          </a:p>
        </p:txBody>
      </p:sp>
      <p:sp>
        <p:nvSpPr>
          <p:cNvPr id="11" name="Rectangle 10"/>
          <p:cNvSpPr/>
          <p:nvPr/>
        </p:nvSpPr>
        <p:spPr>
          <a:xfrm>
            <a:off x="838200" y="228600"/>
            <a:ext cx="8915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Tập</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Đoàn</a:t>
            </a:r>
            <a:r>
              <a:rPr lang="en-US" sz="3000" b="1" dirty="0">
                <a:solidFill>
                  <a:schemeClr val="tx1">
                    <a:lumMod val="75000"/>
                    <a:lumOff val="25000"/>
                  </a:schemeClr>
                </a:solidFill>
                <a:latin typeface="Lato"/>
              </a:rPr>
              <a:t> </a:t>
            </a:r>
            <a:r>
              <a:rPr lang="en-US" sz="3000" b="1" dirty="0">
                <a:solidFill>
                  <a:srgbClr val="52AF0D"/>
                </a:solidFill>
                <a:latin typeface="Lato"/>
              </a:rPr>
              <a:t>DRAMM (</a:t>
            </a:r>
            <a:r>
              <a:rPr lang="en-US" sz="3000" b="1" dirty="0" err="1">
                <a:solidFill>
                  <a:srgbClr val="52AF0D"/>
                </a:solidFill>
                <a:latin typeface="Lato"/>
              </a:rPr>
              <a:t>Hoa</a:t>
            </a:r>
            <a:r>
              <a:rPr lang="en-US" sz="3000" b="1" dirty="0">
                <a:solidFill>
                  <a:srgbClr val="52AF0D"/>
                </a:solidFill>
                <a:latin typeface="Lato"/>
              </a:rPr>
              <a:t> </a:t>
            </a:r>
            <a:r>
              <a:rPr lang="en-US" sz="3000" b="1" dirty="0" err="1">
                <a:solidFill>
                  <a:srgbClr val="52AF0D"/>
                </a:solidFill>
                <a:latin typeface="Lato"/>
              </a:rPr>
              <a:t>Kỳ</a:t>
            </a:r>
            <a:r>
              <a:rPr lang="en-US" sz="3000" b="1" dirty="0">
                <a:solidFill>
                  <a:srgbClr val="52AF0D"/>
                </a:solidFill>
                <a:latin typeface="Lato"/>
              </a:rPr>
              <a:t>) </a:t>
            </a:r>
          </a:p>
        </p:txBody>
      </p:sp>
      <p:sp>
        <p:nvSpPr>
          <p:cNvPr id="12" name="Rectangle 11"/>
          <p:cNvSpPr/>
          <p:nvPr/>
        </p:nvSpPr>
        <p:spPr>
          <a:xfrm>
            <a:off x="17444" y="3657600"/>
            <a:ext cx="8305801" cy="519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Lato"/>
            </a:endParaRPr>
          </a:p>
        </p:txBody>
      </p:sp>
      <p:cxnSp>
        <p:nvCxnSpPr>
          <p:cNvPr id="13" name="Straight Connector 12"/>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040" y="1629796"/>
            <a:ext cx="2825119" cy="1589129"/>
          </a:xfrm>
          <a:prstGeom prst="rect">
            <a:avLst/>
          </a:prstGeom>
        </p:spPr>
      </p:pic>
      <p:sp>
        <p:nvSpPr>
          <p:cNvPr id="19" name="Rectangle 18"/>
          <p:cNvSpPr/>
          <p:nvPr/>
        </p:nvSpPr>
        <p:spPr>
          <a:xfrm>
            <a:off x="3810000" y="3581400"/>
            <a:ext cx="1828800" cy="871414"/>
          </a:xfrm>
          <a:prstGeom prst="rect">
            <a:avLst/>
          </a:prstGeom>
          <a:solidFill>
            <a:srgbClr val="27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Lato"/>
                <a:cs typeface="Arial" panose="020B0604020202020204" pitchFamily="34" charset="0"/>
              </a:rPr>
              <a:t>Hệ</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thống</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tưới</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tiêu</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và</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phun</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hóa</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chất</a:t>
            </a:r>
            <a:endParaRPr lang="en-US" sz="1600" dirty="0">
              <a:solidFill>
                <a:schemeClr val="bg1"/>
              </a:solidFill>
              <a:latin typeface="Lato"/>
              <a:cs typeface="Arial" panose="020B0604020202020204" pitchFamily="34" charset="0"/>
            </a:endParaRPr>
          </a:p>
        </p:txBody>
      </p:sp>
      <p:sp>
        <p:nvSpPr>
          <p:cNvPr id="24" name="Rectangle 23"/>
          <p:cNvSpPr/>
          <p:nvPr/>
        </p:nvSpPr>
        <p:spPr>
          <a:xfrm>
            <a:off x="3810000" y="4452814"/>
            <a:ext cx="1819656" cy="423986"/>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latin typeface="Lato"/>
              </a:rPr>
              <a:t>Thiết</a:t>
            </a:r>
            <a:r>
              <a:rPr lang="en-US" sz="1000" dirty="0">
                <a:solidFill>
                  <a:schemeClr val="tx1"/>
                </a:solidFill>
                <a:latin typeface="Lato"/>
              </a:rPr>
              <a:t> </a:t>
            </a:r>
            <a:r>
              <a:rPr lang="en-US" sz="1000" dirty="0" err="1">
                <a:solidFill>
                  <a:schemeClr val="tx1"/>
                </a:solidFill>
                <a:latin typeface="Lato"/>
              </a:rPr>
              <a:t>kế</a:t>
            </a:r>
            <a:r>
              <a:rPr lang="en-US" sz="1000" dirty="0">
                <a:solidFill>
                  <a:schemeClr val="tx1"/>
                </a:solidFill>
                <a:latin typeface="Lato"/>
              </a:rPr>
              <a:t> </a:t>
            </a:r>
            <a:r>
              <a:rPr lang="en-US" sz="1000" dirty="0" err="1">
                <a:solidFill>
                  <a:schemeClr val="tx1"/>
                </a:solidFill>
                <a:latin typeface="Lato"/>
              </a:rPr>
              <a:t>và</a:t>
            </a:r>
            <a:r>
              <a:rPr lang="en-US" sz="1000" dirty="0">
                <a:solidFill>
                  <a:schemeClr val="tx1"/>
                </a:solidFill>
                <a:latin typeface="Lato"/>
              </a:rPr>
              <a:t> </a:t>
            </a:r>
            <a:r>
              <a:rPr lang="en-US" sz="1000" dirty="0" err="1">
                <a:solidFill>
                  <a:schemeClr val="tx1"/>
                </a:solidFill>
                <a:latin typeface="Lato"/>
              </a:rPr>
              <a:t>chế</a:t>
            </a:r>
            <a:r>
              <a:rPr lang="en-US" sz="1000" dirty="0">
                <a:solidFill>
                  <a:schemeClr val="tx1"/>
                </a:solidFill>
                <a:latin typeface="Lato"/>
              </a:rPr>
              <a:t> </a:t>
            </a:r>
            <a:r>
              <a:rPr lang="en-US" sz="1000" dirty="0" err="1">
                <a:solidFill>
                  <a:schemeClr val="tx1"/>
                </a:solidFill>
                <a:latin typeface="Lato"/>
              </a:rPr>
              <a:t>tạo</a:t>
            </a:r>
            <a:endParaRPr lang="en-US" sz="1000" dirty="0">
              <a:solidFill>
                <a:schemeClr val="tx1"/>
              </a:solidFill>
              <a:latin typeface="Lato"/>
            </a:endParaRPr>
          </a:p>
        </p:txBody>
      </p:sp>
      <p:sp>
        <p:nvSpPr>
          <p:cNvPr id="25" name="Rectangle 24"/>
          <p:cNvSpPr/>
          <p:nvPr/>
        </p:nvSpPr>
        <p:spPr>
          <a:xfrm>
            <a:off x="3810000" y="4876800"/>
            <a:ext cx="1819656" cy="423986"/>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latin typeface="Lato"/>
              </a:rPr>
              <a:t>Dụng</a:t>
            </a:r>
            <a:r>
              <a:rPr lang="en-US" sz="1000" dirty="0">
                <a:solidFill>
                  <a:schemeClr val="tx1"/>
                </a:solidFill>
                <a:latin typeface="Lato"/>
              </a:rPr>
              <a:t> </a:t>
            </a:r>
            <a:r>
              <a:rPr lang="en-US" sz="1000" dirty="0" err="1">
                <a:solidFill>
                  <a:schemeClr val="tx1"/>
                </a:solidFill>
                <a:latin typeface="Lato"/>
              </a:rPr>
              <a:t>cụ</a:t>
            </a:r>
            <a:r>
              <a:rPr lang="en-US" sz="1000" dirty="0">
                <a:solidFill>
                  <a:schemeClr val="tx1"/>
                </a:solidFill>
                <a:latin typeface="Lato"/>
              </a:rPr>
              <a:t> </a:t>
            </a:r>
            <a:r>
              <a:rPr lang="en-US" sz="1000" dirty="0" err="1">
                <a:solidFill>
                  <a:schemeClr val="tx1"/>
                </a:solidFill>
                <a:latin typeface="Lato"/>
              </a:rPr>
              <a:t>và</a:t>
            </a:r>
            <a:r>
              <a:rPr lang="en-US" sz="1000" dirty="0">
                <a:solidFill>
                  <a:schemeClr val="tx1"/>
                </a:solidFill>
                <a:latin typeface="Lato"/>
              </a:rPr>
              <a:t> </a:t>
            </a:r>
            <a:r>
              <a:rPr lang="en-US" sz="1000" dirty="0" err="1">
                <a:solidFill>
                  <a:schemeClr val="tx1"/>
                </a:solidFill>
                <a:latin typeface="Lato"/>
              </a:rPr>
              <a:t>thiết</a:t>
            </a:r>
            <a:r>
              <a:rPr lang="en-US" sz="1000" dirty="0">
                <a:solidFill>
                  <a:schemeClr val="tx1"/>
                </a:solidFill>
                <a:latin typeface="Lato"/>
              </a:rPr>
              <a:t> </a:t>
            </a:r>
            <a:r>
              <a:rPr lang="en-US" sz="1000" dirty="0" err="1">
                <a:solidFill>
                  <a:schemeClr val="tx1"/>
                </a:solidFill>
                <a:latin typeface="Lato"/>
              </a:rPr>
              <a:t>bị</a:t>
            </a:r>
            <a:r>
              <a:rPr lang="en-US" sz="1000" dirty="0">
                <a:solidFill>
                  <a:schemeClr val="tx1"/>
                </a:solidFill>
                <a:latin typeface="Lato"/>
              </a:rPr>
              <a:t> </a:t>
            </a:r>
            <a:r>
              <a:rPr lang="en-US" sz="1000" dirty="0" err="1">
                <a:solidFill>
                  <a:schemeClr val="tx1"/>
                </a:solidFill>
                <a:latin typeface="Lato"/>
              </a:rPr>
              <a:t>nhà</a:t>
            </a:r>
            <a:r>
              <a:rPr lang="en-US" sz="1000" dirty="0">
                <a:solidFill>
                  <a:schemeClr val="tx1"/>
                </a:solidFill>
                <a:latin typeface="Lato"/>
              </a:rPr>
              <a:t> </a:t>
            </a:r>
            <a:r>
              <a:rPr lang="en-US" sz="1000" dirty="0" err="1">
                <a:solidFill>
                  <a:schemeClr val="tx1"/>
                </a:solidFill>
                <a:latin typeface="Lato"/>
              </a:rPr>
              <a:t>kính</a:t>
            </a:r>
            <a:r>
              <a:rPr lang="en-US" sz="1000" dirty="0">
                <a:solidFill>
                  <a:schemeClr val="tx1"/>
                </a:solidFill>
                <a:latin typeface="Lato"/>
              </a:rPr>
              <a:t> </a:t>
            </a:r>
            <a:r>
              <a:rPr lang="en-US" sz="1000" dirty="0" err="1">
                <a:solidFill>
                  <a:schemeClr val="tx1"/>
                </a:solidFill>
                <a:latin typeface="Lato"/>
              </a:rPr>
              <a:t>chuyên</a:t>
            </a:r>
            <a:r>
              <a:rPr lang="en-US" sz="1000" dirty="0">
                <a:solidFill>
                  <a:schemeClr val="tx1"/>
                </a:solidFill>
                <a:latin typeface="Lato"/>
              </a:rPr>
              <a:t> </a:t>
            </a:r>
            <a:r>
              <a:rPr lang="en-US" sz="1000" dirty="0" err="1">
                <a:solidFill>
                  <a:schemeClr val="tx1"/>
                </a:solidFill>
                <a:latin typeface="Lato"/>
              </a:rPr>
              <a:t>nghiệp</a:t>
            </a:r>
            <a:endParaRPr lang="en-US" sz="1000" dirty="0">
              <a:solidFill>
                <a:schemeClr val="tx1"/>
              </a:solidFill>
              <a:latin typeface="Lato"/>
            </a:endParaRPr>
          </a:p>
        </p:txBody>
      </p:sp>
      <p:sp>
        <p:nvSpPr>
          <p:cNvPr id="26" name="Rectangle 25"/>
          <p:cNvSpPr/>
          <p:nvPr/>
        </p:nvSpPr>
        <p:spPr>
          <a:xfrm>
            <a:off x="3810000" y="5300786"/>
            <a:ext cx="1819656" cy="490414"/>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latin typeface="Lato"/>
              </a:rPr>
              <a:t>Sử</a:t>
            </a:r>
            <a:r>
              <a:rPr lang="en-US" sz="1000" dirty="0">
                <a:solidFill>
                  <a:schemeClr val="tx1"/>
                </a:solidFill>
                <a:latin typeface="Lato"/>
              </a:rPr>
              <a:t> </a:t>
            </a:r>
            <a:r>
              <a:rPr lang="en-US" sz="1000" dirty="0" err="1">
                <a:solidFill>
                  <a:schemeClr val="tx1"/>
                </a:solidFill>
                <a:latin typeface="Lato"/>
              </a:rPr>
              <a:t>dụng</a:t>
            </a:r>
            <a:r>
              <a:rPr lang="en-US" sz="1000" dirty="0">
                <a:solidFill>
                  <a:schemeClr val="tx1"/>
                </a:solidFill>
                <a:latin typeface="Lato"/>
              </a:rPr>
              <a:t> </a:t>
            </a:r>
            <a:r>
              <a:rPr lang="en-US" sz="1000" dirty="0" err="1">
                <a:solidFill>
                  <a:schemeClr val="tx1"/>
                </a:solidFill>
                <a:latin typeface="Lato"/>
              </a:rPr>
              <a:t>rộng</a:t>
            </a:r>
            <a:r>
              <a:rPr lang="en-US" sz="1000" dirty="0">
                <a:solidFill>
                  <a:schemeClr val="tx1"/>
                </a:solidFill>
                <a:latin typeface="Lato"/>
              </a:rPr>
              <a:t> </a:t>
            </a:r>
            <a:r>
              <a:rPr lang="en-US" sz="1000" dirty="0" err="1">
                <a:solidFill>
                  <a:schemeClr val="tx1"/>
                </a:solidFill>
                <a:latin typeface="Lato"/>
              </a:rPr>
              <a:t>rãi</a:t>
            </a:r>
            <a:r>
              <a:rPr lang="en-US" sz="1000" dirty="0">
                <a:solidFill>
                  <a:schemeClr val="tx1"/>
                </a:solidFill>
                <a:latin typeface="Lato"/>
              </a:rPr>
              <a:t> </a:t>
            </a:r>
            <a:r>
              <a:rPr lang="en-US" sz="1000" dirty="0" err="1">
                <a:solidFill>
                  <a:schemeClr val="tx1"/>
                </a:solidFill>
                <a:latin typeface="Lato"/>
              </a:rPr>
              <a:t>trên</a:t>
            </a:r>
            <a:r>
              <a:rPr lang="en-US" sz="1000" dirty="0">
                <a:solidFill>
                  <a:schemeClr val="tx1"/>
                </a:solidFill>
                <a:latin typeface="Lato"/>
              </a:rPr>
              <a:t> </a:t>
            </a:r>
            <a:r>
              <a:rPr lang="en-US" sz="1000" dirty="0" err="1">
                <a:solidFill>
                  <a:schemeClr val="tx1"/>
                </a:solidFill>
                <a:latin typeface="Lato"/>
              </a:rPr>
              <a:t>khắp</a:t>
            </a:r>
            <a:r>
              <a:rPr lang="en-US" sz="1000" dirty="0">
                <a:solidFill>
                  <a:schemeClr val="tx1"/>
                </a:solidFill>
                <a:latin typeface="Lato"/>
              </a:rPr>
              <a:t> </a:t>
            </a:r>
            <a:r>
              <a:rPr lang="en-US" sz="1000" dirty="0" err="1">
                <a:solidFill>
                  <a:schemeClr val="tx1"/>
                </a:solidFill>
                <a:latin typeface="Lato"/>
              </a:rPr>
              <a:t>Châu</a:t>
            </a:r>
            <a:r>
              <a:rPr lang="en-US" sz="1000" dirty="0">
                <a:solidFill>
                  <a:schemeClr val="tx1"/>
                </a:solidFill>
                <a:latin typeface="Lato"/>
              </a:rPr>
              <a:t> </a:t>
            </a:r>
            <a:r>
              <a:rPr lang="en-US" sz="1000" dirty="0" err="1">
                <a:solidFill>
                  <a:schemeClr val="tx1"/>
                </a:solidFill>
                <a:latin typeface="Lato"/>
              </a:rPr>
              <a:t>Mỹ</a:t>
            </a:r>
            <a:r>
              <a:rPr lang="en-US" sz="1000" dirty="0">
                <a:solidFill>
                  <a:schemeClr val="tx1"/>
                </a:solidFill>
                <a:latin typeface="Lato"/>
              </a:rPr>
              <a:t>, </a:t>
            </a:r>
            <a:r>
              <a:rPr lang="en-US" sz="1000" dirty="0" err="1">
                <a:solidFill>
                  <a:schemeClr val="tx1"/>
                </a:solidFill>
                <a:latin typeface="Lato"/>
              </a:rPr>
              <a:t>Châu</a:t>
            </a:r>
            <a:r>
              <a:rPr lang="en-US" sz="1000" dirty="0">
                <a:solidFill>
                  <a:schemeClr val="tx1"/>
                </a:solidFill>
                <a:latin typeface="Lato"/>
              </a:rPr>
              <a:t> </a:t>
            </a:r>
            <a:r>
              <a:rPr lang="en-US" sz="1000" dirty="0" err="1">
                <a:solidFill>
                  <a:schemeClr val="tx1"/>
                </a:solidFill>
                <a:latin typeface="Lato"/>
              </a:rPr>
              <a:t>Âu</a:t>
            </a:r>
            <a:r>
              <a:rPr lang="en-US" sz="1000" dirty="0">
                <a:solidFill>
                  <a:schemeClr val="tx1"/>
                </a:solidFill>
                <a:latin typeface="Lato"/>
              </a:rPr>
              <a:t>, </a:t>
            </a:r>
            <a:r>
              <a:rPr lang="en-US" sz="1000" dirty="0" err="1">
                <a:solidFill>
                  <a:schemeClr val="tx1"/>
                </a:solidFill>
                <a:latin typeface="Lato"/>
              </a:rPr>
              <a:t>Châu</a:t>
            </a:r>
            <a:r>
              <a:rPr lang="en-US" sz="1000" dirty="0">
                <a:solidFill>
                  <a:schemeClr val="tx1"/>
                </a:solidFill>
                <a:latin typeface="Lato"/>
              </a:rPr>
              <a:t> </a:t>
            </a:r>
            <a:r>
              <a:rPr lang="en-US" sz="1000" dirty="0" err="1">
                <a:solidFill>
                  <a:schemeClr val="tx1"/>
                </a:solidFill>
                <a:latin typeface="Lato"/>
              </a:rPr>
              <a:t>Úc</a:t>
            </a:r>
            <a:r>
              <a:rPr lang="en-US" sz="1000" dirty="0">
                <a:solidFill>
                  <a:schemeClr val="tx1"/>
                </a:solidFill>
                <a:latin typeface="Lato"/>
              </a:rPr>
              <a:t> </a:t>
            </a:r>
            <a:r>
              <a:rPr lang="en-US" sz="1000" dirty="0" err="1">
                <a:solidFill>
                  <a:schemeClr val="tx1"/>
                </a:solidFill>
                <a:latin typeface="Lato"/>
              </a:rPr>
              <a:t>và</a:t>
            </a:r>
            <a:r>
              <a:rPr lang="en-US" sz="1000" dirty="0">
                <a:solidFill>
                  <a:schemeClr val="tx1"/>
                </a:solidFill>
                <a:latin typeface="Lato"/>
              </a:rPr>
              <a:t> </a:t>
            </a:r>
            <a:r>
              <a:rPr lang="en-US" sz="1000" dirty="0" err="1">
                <a:solidFill>
                  <a:schemeClr val="tx1"/>
                </a:solidFill>
                <a:latin typeface="Lato"/>
              </a:rPr>
              <a:t>Châu</a:t>
            </a:r>
            <a:r>
              <a:rPr lang="en-US" sz="1000" dirty="0">
                <a:solidFill>
                  <a:schemeClr val="tx1"/>
                </a:solidFill>
                <a:latin typeface="Lato"/>
              </a:rPr>
              <a:t> Á</a:t>
            </a:r>
          </a:p>
        </p:txBody>
      </p:sp>
      <p:sp>
        <p:nvSpPr>
          <p:cNvPr id="20" name="Rectangle 19"/>
          <p:cNvSpPr/>
          <p:nvPr/>
        </p:nvSpPr>
        <p:spPr>
          <a:xfrm>
            <a:off x="6019800" y="3581400"/>
            <a:ext cx="1828800" cy="871414"/>
          </a:xfrm>
          <a:prstGeom prst="rect">
            <a:avLst/>
          </a:prstGeom>
          <a:solidFill>
            <a:srgbClr val="239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Lato"/>
                <a:cs typeface="Arial" panose="020B0604020202020204" pitchFamily="34" charset="0"/>
              </a:rPr>
              <a:t>Công</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nghệ</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xử</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lý</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nước</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DrammWater</a:t>
            </a:r>
            <a:endParaRPr lang="en-US" sz="1600" dirty="0">
              <a:solidFill>
                <a:schemeClr val="bg1"/>
              </a:solidFill>
              <a:latin typeface="Lato"/>
              <a:cs typeface="Arial" panose="020B0604020202020204" pitchFamily="34" charset="0"/>
            </a:endParaRPr>
          </a:p>
        </p:txBody>
      </p:sp>
      <p:sp>
        <p:nvSpPr>
          <p:cNvPr id="27" name="Rectangle 26"/>
          <p:cNvSpPr/>
          <p:nvPr/>
        </p:nvSpPr>
        <p:spPr>
          <a:xfrm>
            <a:off x="6019800" y="4452814"/>
            <a:ext cx="1819656" cy="423986"/>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00" dirty="0">
                <a:solidFill>
                  <a:schemeClr val="tx1"/>
                </a:solidFill>
                <a:latin typeface="Lato"/>
              </a:rPr>
              <a:t>Kết hợp </a:t>
            </a:r>
            <a:r>
              <a:rPr lang="en-US" sz="1000" dirty="0" err="1">
                <a:solidFill>
                  <a:schemeClr val="tx1"/>
                </a:solidFill>
                <a:latin typeface="Lato"/>
              </a:rPr>
              <a:t>nhiều</a:t>
            </a:r>
            <a:r>
              <a:rPr lang="en-US" sz="1000" dirty="0">
                <a:solidFill>
                  <a:schemeClr val="tx1"/>
                </a:solidFill>
                <a:latin typeface="Lato"/>
              </a:rPr>
              <a:t> </a:t>
            </a:r>
            <a:r>
              <a:rPr lang="vi-VN" sz="1000" dirty="0">
                <a:solidFill>
                  <a:schemeClr val="tx1"/>
                </a:solidFill>
                <a:latin typeface="Lato"/>
              </a:rPr>
              <a:t>công nghệ để lưu trữ và xử lý nước</a:t>
            </a:r>
            <a:endParaRPr lang="en-US" sz="1000" dirty="0">
              <a:solidFill>
                <a:schemeClr val="tx1"/>
              </a:solidFill>
              <a:latin typeface="Lato"/>
            </a:endParaRPr>
          </a:p>
        </p:txBody>
      </p:sp>
      <p:sp>
        <p:nvSpPr>
          <p:cNvPr id="28" name="Rectangle 27"/>
          <p:cNvSpPr/>
          <p:nvPr/>
        </p:nvSpPr>
        <p:spPr>
          <a:xfrm>
            <a:off x="6019800" y="4876800"/>
            <a:ext cx="1819656" cy="423986"/>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00" dirty="0">
                <a:solidFill>
                  <a:schemeClr val="tx1"/>
                </a:solidFill>
                <a:latin typeface="Lato"/>
              </a:rPr>
              <a:t>Tổng số giải pháp xử lý nước</a:t>
            </a:r>
            <a:endParaRPr lang="en-US" sz="1000" dirty="0">
              <a:solidFill>
                <a:schemeClr val="tx1"/>
              </a:solidFill>
              <a:latin typeface="Lato"/>
            </a:endParaRPr>
          </a:p>
        </p:txBody>
      </p:sp>
      <p:sp>
        <p:nvSpPr>
          <p:cNvPr id="29" name="Rectangle 28"/>
          <p:cNvSpPr/>
          <p:nvPr/>
        </p:nvSpPr>
        <p:spPr>
          <a:xfrm>
            <a:off x="6019800" y="5300786"/>
            <a:ext cx="1819656" cy="490414"/>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latin typeface="Lato"/>
              </a:rPr>
              <a:t>Sử</a:t>
            </a:r>
            <a:r>
              <a:rPr lang="en-US" sz="1000" dirty="0">
                <a:solidFill>
                  <a:schemeClr val="tx1"/>
                </a:solidFill>
                <a:latin typeface="Lato"/>
              </a:rPr>
              <a:t> </a:t>
            </a:r>
            <a:r>
              <a:rPr lang="en-US" sz="1000" dirty="0" err="1">
                <a:solidFill>
                  <a:schemeClr val="tx1"/>
                </a:solidFill>
                <a:latin typeface="Lato"/>
              </a:rPr>
              <a:t>dụng</a:t>
            </a:r>
            <a:r>
              <a:rPr lang="en-US" sz="1000" dirty="0">
                <a:solidFill>
                  <a:schemeClr val="tx1"/>
                </a:solidFill>
                <a:latin typeface="Lato"/>
              </a:rPr>
              <a:t> </a:t>
            </a:r>
            <a:r>
              <a:rPr lang="en-US" sz="1000" dirty="0" err="1">
                <a:solidFill>
                  <a:schemeClr val="tx1"/>
                </a:solidFill>
                <a:latin typeface="Lato"/>
              </a:rPr>
              <a:t>rộng</a:t>
            </a:r>
            <a:r>
              <a:rPr lang="en-US" sz="1000" dirty="0">
                <a:solidFill>
                  <a:schemeClr val="tx1"/>
                </a:solidFill>
                <a:latin typeface="Lato"/>
              </a:rPr>
              <a:t> </a:t>
            </a:r>
            <a:r>
              <a:rPr lang="en-US" sz="1000" dirty="0" err="1">
                <a:solidFill>
                  <a:schemeClr val="tx1"/>
                </a:solidFill>
                <a:latin typeface="Lato"/>
              </a:rPr>
              <a:t>rãi</a:t>
            </a:r>
            <a:r>
              <a:rPr lang="en-US" sz="1000" dirty="0">
                <a:solidFill>
                  <a:schemeClr val="tx1"/>
                </a:solidFill>
                <a:latin typeface="Lato"/>
              </a:rPr>
              <a:t> </a:t>
            </a:r>
            <a:r>
              <a:rPr lang="en-US" sz="1000" dirty="0" err="1">
                <a:solidFill>
                  <a:schemeClr val="tx1"/>
                </a:solidFill>
                <a:latin typeface="Lato"/>
              </a:rPr>
              <a:t>trên</a:t>
            </a:r>
            <a:r>
              <a:rPr lang="en-US" sz="1000" dirty="0">
                <a:solidFill>
                  <a:schemeClr val="tx1"/>
                </a:solidFill>
                <a:latin typeface="Lato"/>
              </a:rPr>
              <a:t> </a:t>
            </a:r>
            <a:r>
              <a:rPr lang="en-US" sz="1000" dirty="0" err="1">
                <a:solidFill>
                  <a:schemeClr val="tx1"/>
                </a:solidFill>
                <a:latin typeface="Lato"/>
              </a:rPr>
              <a:t>khắp</a:t>
            </a:r>
            <a:r>
              <a:rPr lang="en-US" sz="1000" dirty="0">
                <a:solidFill>
                  <a:schemeClr val="tx1"/>
                </a:solidFill>
                <a:latin typeface="Lato"/>
              </a:rPr>
              <a:t> </a:t>
            </a:r>
            <a:r>
              <a:rPr lang="en-US" sz="1000" dirty="0" err="1">
                <a:solidFill>
                  <a:schemeClr val="tx1"/>
                </a:solidFill>
                <a:latin typeface="Lato"/>
              </a:rPr>
              <a:t>Châu</a:t>
            </a:r>
            <a:r>
              <a:rPr lang="en-US" sz="1000" dirty="0">
                <a:solidFill>
                  <a:schemeClr val="tx1"/>
                </a:solidFill>
                <a:latin typeface="Lato"/>
              </a:rPr>
              <a:t> </a:t>
            </a:r>
            <a:r>
              <a:rPr lang="en-US" sz="1000" dirty="0" err="1">
                <a:solidFill>
                  <a:schemeClr val="tx1"/>
                </a:solidFill>
                <a:latin typeface="Lato"/>
              </a:rPr>
              <a:t>Mỹ</a:t>
            </a:r>
            <a:r>
              <a:rPr lang="en-US" sz="1000" dirty="0">
                <a:solidFill>
                  <a:schemeClr val="tx1"/>
                </a:solidFill>
                <a:latin typeface="Lato"/>
              </a:rPr>
              <a:t>, </a:t>
            </a:r>
            <a:r>
              <a:rPr lang="en-US" sz="1000" dirty="0" err="1">
                <a:solidFill>
                  <a:schemeClr val="tx1"/>
                </a:solidFill>
                <a:latin typeface="Lato"/>
              </a:rPr>
              <a:t>Châu</a:t>
            </a:r>
            <a:r>
              <a:rPr lang="en-US" sz="1000" dirty="0">
                <a:solidFill>
                  <a:schemeClr val="tx1"/>
                </a:solidFill>
                <a:latin typeface="Lato"/>
              </a:rPr>
              <a:t> </a:t>
            </a:r>
            <a:r>
              <a:rPr lang="en-US" sz="1000" dirty="0" err="1">
                <a:solidFill>
                  <a:schemeClr val="tx1"/>
                </a:solidFill>
                <a:latin typeface="Lato"/>
              </a:rPr>
              <a:t>Âu</a:t>
            </a:r>
            <a:r>
              <a:rPr lang="en-US" sz="1000" dirty="0">
                <a:solidFill>
                  <a:schemeClr val="tx1"/>
                </a:solidFill>
                <a:latin typeface="Lato"/>
              </a:rPr>
              <a:t>, </a:t>
            </a:r>
            <a:r>
              <a:rPr lang="en-US" sz="1000" dirty="0" err="1">
                <a:solidFill>
                  <a:schemeClr val="tx1"/>
                </a:solidFill>
                <a:latin typeface="Lato"/>
              </a:rPr>
              <a:t>Châu</a:t>
            </a:r>
            <a:r>
              <a:rPr lang="en-US" sz="1000" dirty="0">
                <a:solidFill>
                  <a:schemeClr val="tx1"/>
                </a:solidFill>
                <a:latin typeface="Lato"/>
              </a:rPr>
              <a:t> </a:t>
            </a:r>
            <a:r>
              <a:rPr lang="en-US" sz="1000" dirty="0" err="1">
                <a:solidFill>
                  <a:schemeClr val="tx1"/>
                </a:solidFill>
                <a:latin typeface="Lato"/>
              </a:rPr>
              <a:t>Úc</a:t>
            </a:r>
            <a:r>
              <a:rPr lang="en-US" sz="1000" dirty="0">
                <a:solidFill>
                  <a:schemeClr val="tx1"/>
                </a:solidFill>
                <a:latin typeface="Lato"/>
              </a:rPr>
              <a:t> </a:t>
            </a:r>
            <a:r>
              <a:rPr lang="en-US" sz="1000" dirty="0" err="1">
                <a:solidFill>
                  <a:schemeClr val="tx1"/>
                </a:solidFill>
                <a:latin typeface="Lato"/>
              </a:rPr>
              <a:t>và</a:t>
            </a:r>
            <a:r>
              <a:rPr lang="en-US" sz="1000" dirty="0">
                <a:solidFill>
                  <a:schemeClr val="tx1"/>
                </a:solidFill>
                <a:latin typeface="Lato"/>
              </a:rPr>
              <a:t> </a:t>
            </a:r>
            <a:r>
              <a:rPr lang="en-US" sz="1000" dirty="0" err="1">
                <a:solidFill>
                  <a:schemeClr val="tx1"/>
                </a:solidFill>
                <a:latin typeface="Lato"/>
              </a:rPr>
              <a:t>Châu</a:t>
            </a:r>
            <a:r>
              <a:rPr lang="en-US" sz="1000" dirty="0">
                <a:solidFill>
                  <a:schemeClr val="tx1"/>
                </a:solidFill>
                <a:latin typeface="Lato"/>
              </a:rPr>
              <a:t> Á</a:t>
            </a:r>
          </a:p>
        </p:txBody>
      </p:sp>
      <p:sp>
        <p:nvSpPr>
          <p:cNvPr id="31" name="TextBox 30"/>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37" name="Rectangle 36"/>
          <p:cNvSpPr/>
          <p:nvPr/>
        </p:nvSpPr>
        <p:spPr>
          <a:xfrm>
            <a:off x="1676400" y="3581400"/>
            <a:ext cx="1828800" cy="871414"/>
          </a:xfrm>
          <a:prstGeom prst="rect">
            <a:avLst/>
          </a:prstGeom>
          <a:solidFill>
            <a:srgbClr val="25B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Lato"/>
                <a:cs typeface="Arial" panose="020B0604020202020204" pitchFamily="34" charset="0"/>
              </a:rPr>
              <a:t>Phân</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bón</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hữu</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cơ</a:t>
            </a:r>
            <a:r>
              <a:rPr lang="en-US" sz="1600" dirty="0">
                <a:solidFill>
                  <a:schemeClr val="bg1"/>
                </a:solidFill>
                <a:latin typeface="Lato"/>
                <a:cs typeface="Arial" panose="020B0604020202020204" pitchFamily="34" charset="0"/>
              </a:rPr>
              <a:t> </a:t>
            </a:r>
            <a:r>
              <a:rPr lang="en-US" sz="1600" dirty="0" err="1">
                <a:solidFill>
                  <a:schemeClr val="bg1"/>
                </a:solidFill>
                <a:latin typeface="Lato"/>
                <a:cs typeface="Arial" panose="020B0604020202020204" pitchFamily="34" charset="0"/>
              </a:rPr>
              <a:t>Drammatic</a:t>
            </a:r>
            <a:endParaRPr lang="en-US" sz="1600" dirty="0">
              <a:solidFill>
                <a:schemeClr val="bg1"/>
              </a:solidFill>
              <a:latin typeface="Lato"/>
              <a:cs typeface="Arial" panose="020B0604020202020204" pitchFamily="34" charset="0"/>
            </a:endParaRPr>
          </a:p>
        </p:txBody>
      </p:sp>
      <p:sp>
        <p:nvSpPr>
          <p:cNvPr id="38" name="Rectangle 37"/>
          <p:cNvSpPr/>
          <p:nvPr/>
        </p:nvSpPr>
        <p:spPr>
          <a:xfrm>
            <a:off x="1676400" y="4452814"/>
            <a:ext cx="1819656" cy="423986"/>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Lato"/>
            </a:endParaRPr>
          </a:p>
        </p:txBody>
      </p:sp>
      <p:sp>
        <p:nvSpPr>
          <p:cNvPr id="39" name="Rectangle 38"/>
          <p:cNvSpPr/>
          <p:nvPr/>
        </p:nvSpPr>
        <p:spPr>
          <a:xfrm>
            <a:off x="1676400" y="4876800"/>
            <a:ext cx="1819656" cy="423986"/>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Lato"/>
            </a:endParaRPr>
          </a:p>
        </p:txBody>
      </p:sp>
      <p:sp>
        <p:nvSpPr>
          <p:cNvPr id="40" name="Rectangle 39"/>
          <p:cNvSpPr/>
          <p:nvPr/>
        </p:nvSpPr>
        <p:spPr>
          <a:xfrm>
            <a:off x="1676400" y="5300786"/>
            <a:ext cx="1819656" cy="490414"/>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latin typeface="Lato"/>
                <a:cs typeface="Arial" panose="020B0604020202020204" pitchFamily="34" charset="0"/>
              </a:rPr>
              <a:t>Sử</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dụng</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rộng</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rãi</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tại</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châu</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Mỹ</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châu</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Âu</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châu</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Úc</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và</a:t>
            </a:r>
            <a:r>
              <a:rPr lang="en-US" sz="1000" dirty="0">
                <a:solidFill>
                  <a:schemeClr val="tx1"/>
                </a:solidFill>
                <a:latin typeface="Lato"/>
                <a:cs typeface="Arial" panose="020B0604020202020204" pitchFamily="34" charset="0"/>
              </a:rPr>
              <a:t> </a:t>
            </a:r>
            <a:r>
              <a:rPr lang="en-US" sz="1000" dirty="0" err="1">
                <a:solidFill>
                  <a:schemeClr val="tx1"/>
                </a:solidFill>
                <a:latin typeface="Lato"/>
                <a:cs typeface="Arial" panose="020B0604020202020204" pitchFamily="34" charset="0"/>
              </a:rPr>
              <a:t>châu</a:t>
            </a:r>
            <a:r>
              <a:rPr lang="en-US" sz="1000" dirty="0">
                <a:solidFill>
                  <a:schemeClr val="tx1"/>
                </a:solidFill>
                <a:latin typeface="Lato"/>
                <a:cs typeface="Arial" panose="020B0604020202020204" pitchFamily="34" charset="0"/>
              </a:rPr>
              <a:t> Á</a:t>
            </a:r>
            <a:endParaRPr lang="en-US" sz="1000" dirty="0">
              <a:solidFill>
                <a:schemeClr val="tx1"/>
              </a:solidFill>
              <a:latin typeface="Lato"/>
            </a:endParaRPr>
          </a:p>
        </p:txBody>
      </p:sp>
      <p:sp>
        <p:nvSpPr>
          <p:cNvPr id="32" name="Rectangle 31"/>
          <p:cNvSpPr/>
          <p:nvPr/>
        </p:nvSpPr>
        <p:spPr>
          <a:xfrm>
            <a:off x="838200" y="838200"/>
            <a:ext cx="7878384"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52AF0D"/>
                </a:solidFill>
                <a:latin typeface="Lato"/>
              </a:rPr>
              <a:t>Thanh</a:t>
            </a:r>
            <a:r>
              <a:rPr lang="en-US" dirty="0">
                <a:solidFill>
                  <a:srgbClr val="52AF0D"/>
                </a:solidFill>
                <a:latin typeface="Lato"/>
              </a:rPr>
              <a:t> </a:t>
            </a:r>
            <a:r>
              <a:rPr lang="en-US" dirty="0" err="1">
                <a:solidFill>
                  <a:srgbClr val="52AF0D"/>
                </a:solidFill>
                <a:latin typeface="Lato"/>
              </a:rPr>
              <a:t>Nga</a:t>
            </a:r>
            <a:r>
              <a:rPr lang="en-US" dirty="0">
                <a:solidFill>
                  <a:srgbClr val="52AF0D"/>
                </a:solidFill>
                <a:latin typeface="Lato"/>
              </a:rPr>
              <a:t> </a:t>
            </a:r>
            <a:r>
              <a:rPr lang="en-US" dirty="0" err="1">
                <a:solidFill>
                  <a:srgbClr val="52AF0D"/>
                </a:solidFill>
                <a:latin typeface="Lato"/>
              </a:rPr>
              <a:t>là</a:t>
            </a:r>
            <a:r>
              <a:rPr lang="en-US" dirty="0">
                <a:solidFill>
                  <a:srgbClr val="52AF0D"/>
                </a:solidFill>
                <a:latin typeface="Lato"/>
              </a:rPr>
              <a:t> </a:t>
            </a:r>
            <a:r>
              <a:rPr lang="en-US" dirty="0" err="1">
                <a:solidFill>
                  <a:srgbClr val="52AF0D"/>
                </a:solidFill>
                <a:latin typeface="Lato"/>
              </a:rPr>
              <a:t>nhà</a:t>
            </a:r>
            <a:r>
              <a:rPr lang="en-US" dirty="0">
                <a:solidFill>
                  <a:srgbClr val="52AF0D"/>
                </a:solidFill>
                <a:latin typeface="Lato"/>
              </a:rPr>
              <a:t> </a:t>
            </a:r>
            <a:r>
              <a:rPr lang="en-US" dirty="0" err="1">
                <a:solidFill>
                  <a:srgbClr val="52AF0D"/>
                </a:solidFill>
                <a:latin typeface="Lato"/>
              </a:rPr>
              <a:t>phân</a:t>
            </a:r>
            <a:r>
              <a:rPr lang="en-US" dirty="0">
                <a:solidFill>
                  <a:srgbClr val="52AF0D"/>
                </a:solidFill>
                <a:latin typeface="Lato"/>
              </a:rPr>
              <a:t> </a:t>
            </a:r>
            <a:r>
              <a:rPr lang="en-US" dirty="0" err="1">
                <a:solidFill>
                  <a:srgbClr val="52AF0D"/>
                </a:solidFill>
                <a:latin typeface="Lato"/>
              </a:rPr>
              <a:t>phối</a:t>
            </a:r>
            <a:r>
              <a:rPr lang="en-US" dirty="0">
                <a:solidFill>
                  <a:srgbClr val="52AF0D"/>
                </a:solidFill>
                <a:latin typeface="Lato"/>
              </a:rPr>
              <a:t> </a:t>
            </a:r>
            <a:r>
              <a:rPr lang="en-US" dirty="0" err="1">
                <a:solidFill>
                  <a:srgbClr val="52AF0D"/>
                </a:solidFill>
                <a:latin typeface="Lato"/>
              </a:rPr>
              <a:t>độc</a:t>
            </a:r>
            <a:r>
              <a:rPr lang="en-US" dirty="0">
                <a:solidFill>
                  <a:srgbClr val="52AF0D"/>
                </a:solidFill>
                <a:latin typeface="Lato"/>
              </a:rPr>
              <a:t> </a:t>
            </a:r>
            <a:r>
              <a:rPr lang="en-US" dirty="0" err="1">
                <a:solidFill>
                  <a:srgbClr val="52AF0D"/>
                </a:solidFill>
                <a:latin typeface="Lato"/>
              </a:rPr>
              <a:t>quyền</a:t>
            </a:r>
            <a:r>
              <a:rPr lang="en-US" dirty="0">
                <a:solidFill>
                  <a:srgbClr val="52AF0D"/>
                </a:solidFill>
                <a:latin typeface="Lato"/>
              </a:rPr>
              <a:t> </a:t>
            </a:r>
            <a:r>
              <a:rPr lang="en-US" dirty="0" err="1">
                <a:solidFill>
                  <a:srgbClr val="52AF0D"/>
                </a:solidFill>
                <a:latin typeface="Lato"/>
              </a:rPr>
              <a:t>của</a:t>
            </a:r>
            <a:r>
              <a:rPr lang="en-US" dirty="0">
                <a:solidFill>
                  <a:srgbClr val="52AF0D"/>
                </a:solidFill>
                <a:latin typeface="Lato"/>
              </a:rPr>
              <a:t> </a:t>
            </a:r>
            <a:r>
              <a:rPr lang="en-US" dirty="0" err="1">
                <a:solidFill>
                  <a:srgbClr val="52AF0D"/>
                </a:solidFill>
                <a:latin typeface="Lato"/>
              </a:rPr>
              <a:t>Dramm</a:t>
            </a:r>
            <a:r>
              <a:rPr lang="en-US" dirty="0">
                <a:solidFill>
                  <a:srgbClr val="52AF0D"/>
                </a:solidFill>
                <a:latin typeface="Lato"/>
              </a:rPr>
              <a:t> </a:t>
            </a:r>
            <a:r>
              <a:rPr lang="en-US" dirty="0" err="1">
                <a:solidFill>
                  <a:srgbClr val="52AF0D"/>
                </a:solidFill>
                <a:latin typeface="Lato"/>
              </a:rPr>
              <a:t>tại</a:t>
            </a:r>
            <a:r>
              <a:rPr lang="en-US" dirty="0">
                <a:solidFill>
                  <a:srgbClr val="52AF0D"/>
                </a:solidFill>
                <a:latin typeface="Lato"/>
              </a:rPr>
              <a:t> </a:t>
            </a:r>
            <a:r>
              <a:rPr lang="en-US" dirty="0" err="1">
                <a:solidFill>
                  <a:srgbClr val="52AF0D"/>
                </a:solidFill>
                <a:latin typeface="Lato"/>
              </a:rPr>
              <a:t>Việt</a:t>
            </a:r>
            <a:r>
              <a:rPr lang="en-US" dirty="0">
                <a:solidFill>
                  <a:srgbClr val="52AF0D"/>
                </a:solidFill>
                <a:latin typeface="Lato"/>
              </a:rPr>
              <a:t> Nam</a:t>
            </a:r>
          </a:p>
        </p:txBody>
      </p:sp>
      <p:sp>
        <p:nvSpPr>
          <p:cNvPr id="34" name="TextBox 33"/>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741" y="5919548"/>
            <a:ext cx="1844607" cy="1243252"/>
          </a:xfrm>
          <a:prstGeom prst="rect">
            <a:avLst/>
          </a:prstGeom>
        </p:spPr>
      </p:pic>
      <p:sp>
        <p:nvSpPr>
          <p:cNvPr id="3" name="TextBox 2"/>
          <p:cNvSpPr txBox="1"/>
          <p:nvPr/>
        </p:nvSpPr>
        <p:spPr>
          <a:xfrm>
            <a:off x="4419600" y="1824197"/>
            <a:ext cx="3573083" cy="1384995"/>
          </a:xfrm>
          <a:prstGeom prst="rect">
            <a:avLst/>
          </a:prstGeom>
          <a:noFill/>
        </p:spPr>
        <p:txBody>
          <a:bodyPr wrap="square" rtlCol="0">
            <a:spAutoFit/>
          </a:bodyPr>
          <a:lstStyle/>
          <a:p>
            <a:r>
              <a:rPr lang="en-US" sz="1200" dirty="0" err="1">
                <a:latin typeface="Lato"/>
              </a:rPr>
              <a:t>Tập</a:t>
            </a:r>
            <a:r>
              <a:rPr lang="en-US" sz="1200" dirty="0">
                <a:latin typeface="Lato"/>
              </a:rPr>
              <a:t> </a:t>
            </a:r>
            <a:r>
              <a:rPr lang="en-US" sz="1200" dirty="0" err="1">
                <a:latin typeface="Lato"/>
              </a:rPr>
              <a:t>đoàn</a:t>
            </a:r>
            <a:r>
              <a:rPr lang="en-US" sz="1200" dirty="0">
                <a:latin typeface="Lato"/>
              </a:rPr>
              <a:t> </a:t>
            </a:r>
            <a:r>
              <a:rPr lang="en-US" sz="1200" dirty="0" err="1">
                <a:latin typeface="Lato"/>
              </a:rPr>
              <a:t>Dramm</a:t>
            </a:r>
            <a:r>
              <a:rPr lang="en-US" sz="1200" dirty="0">
                <a:latin typeface="Lato"/>
              </a:rPr>
              <a:t> </a:t>
            </a:r>
            <a:r>
              <a:rPr lang="en-US" sz="1200" dirty="0" err="1">
                <a:latin typeface="Lato"/>
              </a:rPr>
              <a:t>thành</a:t>
            </a:r>
            <a:r>
              <a:rPr lang="en-US" sz="1200" dirty="0">
                <a:latin typeface="Lato"/>
              </a:rPr>
              <a:t> </a:t>
            </a:r>
            <a:r>
              <a:rPr lang="en-US" sz="1200" dirty="0" err="1">
                <a:latin typeface="Lato"/>
              </a:rPr>
              <a:t>lập</a:t>
            </a:r>
            <a:r>
              <a:rPr lang="en-US" sz="1200" dirty="0">
                <a:latin typeface="Lato"/>
              </a:rPr>
              <a:t> </a:t>
            </a:r>
            <a:r>
              <a:rPr lang="en-US" sz="1200" dirty="0" err="1">
                <a:latin typeface="Lato"/>
              </a:rPr>
              <a:t>năm</a:t>
            </a:r>
            <a:r>
              <a:rPr lang="en-US" sz="1200" dirty="0">
                <a:latin typeface="Lato"/>
              </a:rPr>
              <a:t> 1941 </a:t>
            </a:r>
            <a:r>
              <a:rPr lang="en-US" sz="1200" dirty="0" err="1">
                <a:latin typeface="Lato"/>
              </a:rPr>
              <a:t>tại</a:t>
            </a:r>
            <a:r>
              <a:rPr lang="en-US" sz="1200" dirty="0">
                <a:latin typeface="Lato"/>
              </a:rPr>
              <a:t> </a:t>
            </a:r>
            <a:r>
              <a:rPr lang="en-US" sz="1200" dirty="0" err="1">
                <a:latin typeface="Lato"/>
              </a:rPr>
              <a:t>thành</a:t>
            </a:r>
            <a:r>
              <a:rPr lang="en-US" sz="1200" dirty="0">
                <a:latin typeface="Lato"/>
              </a:rPr>
              <a:t> </a:t>
            </a:r>
            <a:r>
              <a:rPr lang="en-US" sz="1200" dirty="0" err="1">
                <a:latin typeface="Lato"/>
              </a:rPr>
              <a:t>phố</a:t>
            </a:r>
            <a:r>
              <a:rPr lang="en-US" sz="1200" dirty="0">
                <a:latin typeface="Lato"/>
              </a:rPr>
              <a:t> Manitowoc, bang Wisconsin, </a:t>
            </a:r>
            <a:r>
              <a:rPr lang="en-US" sz="1200" dirty="0" err="1">
                <a:latin typeface="Lato"/>
              </a:rPr>
              <a:t>Hoa</a:t>
            </a:r>
            <a:r>
              <a:rPr lang="en-US" sz="1200" dirty="0">
                <a:latin typeface="Lato"/>
              </a:rPr>
              <a:t> </a:t>
            </a:r>
            <a:r>
              <a:rPr lang="en-US" sz="1200" dirty="0" err="1">
                <a:latin typeface="Lato"/>
              </a:rPr>
              <a:t>Kỳ</a:t>
            </a:r>
            <a:r>
              <a:rPr lang="en-US" sz="1200" dirty="0">
                <a:latin typeface="Lato"/>
              </a:rPr>
              <a:t>. C</a:t>
            </a:r>
            <a:r>
              <a:rPr lang="vi-VN" sz="1200" dirty="0">
                <a:latin typeface="Lato"/>
              </a:rPr>
              <a:t>ác sản phẩm</a:t>
            </a:r>
            <a:r>
              <a:rPr lang="en-US" sz="1200" dirty="0">
                <a:latin typeface="Lato"/>
              </a:rPr>
              <a:t> </a:t>
            </a:r>
            <a:r>
              <a:rPr lang="en-US" sz="1200" dirty="0" err="1">
                <a:latin typeface="Lato"/>
              </a:rPr>
              <a:t>phân</a:t>
            </a:r>
            <a:r>
              <a:rPr lang="en-US" sz="1200" dirty="0">
                <a:latin typeface="Lato"/>
              </a:rPr>
              <a:t> </a:t>
            </a:r>
            <a:r>
              <a:rPr lang="en-US" sz="1200" dirty="0" err="1">
                <a:latin typeface="Lato"/>
              </a:rPr>
              <a:t>bón</a:t>
            </a:r>
            <a:r>
              <a:rPr lang="vi-VN" sz="1200" dirty="0">
                <a:latin typeface="Lato"/>
              </a:rPr>
              <a:t> và trang thiết bị</a:t>
            </a:r>
            <a:r>
              <a:rPr lang="en-US" sz="1200" dirty="0">
                <a:latin typeface="Lato"/>
              </a:rPr>
              <a:t> </a:t>
            </a:r>
            <a:r>
              <a:rPr lang="en-US" sz="1200" dirty="0" err="1">
                <a:latin typeface="Lato"/>
              </a:rPr>
              <a:t>nông</a:t>
            </a:r>
            <a:r>
              <a:rPr lang="en-US" sz="1200" dirty="0">
                <a:latin typeface="Lato"/>
              </a:rPr>
              <a:t> </a:t>
            </a:r>
            <a:r>
              <a:rPr lang="en-US" sz="1200" dirty="0" err="1">
                <a:latin typeface="Lato"/>
              </a:rPr>
              <a:t>nghiệp</a:t>
            </a:r>
            <a:r>
              <a:rPr lang="vi-VN" sz="1200" dirty="0">
                <a:latin typeface="Lato"/>
              </a:rPr>
              <a:t> chất lượng </a:t>
            </a:r>
            <a:r>
              <a:rPr lang="en-US" sz="1200" dirty="0" err="1">
                <a:latin typeface="Lato"/>
              </a:rPr>
              <a:t>cao</a:t>
            </a:r>
            <a:r>
              <a:rPr lang="en-US" sz="1200" dirty="0">
                <a:latin typeface="Lato"/>
              </a:rPr>
              <a:t> </a:t>
            </a:r>
            <a:r>
              <a:rPr lang="en-US" sz="1200" dirty="0" err="1">
                <a:latin typeface="Lato"/>
              </a:rPr>
              <a:t>của</a:t>
            </a:r>
            <a:r>
              <a:rPr lang="en-US" sz="1200" dirty="0">
                <a:latin typeface="Lato"/>
              </a:rPr>
              <a:t> </a:t>
            </a:r>
            <a:r>
              <a:rPr lang="en-US" sz="1200" dirty="0" err="1">
                <a:latin typeface="Lato"/>
              </a:rPr>
              <a:t>Dramm</a:t>
            </a:r>
            <a:r>
              <a:rPr lang="en-US" sz="1200" dirty="0">
                <a:latin typeface="Lato"/>
              </a:rPr>
              <a:t> </a:t>
            </a:r>
            <a:r>
              <a:rPr lang="en-US" sz="1200" dirty="0" err="1">
                <a:latin typeface="Lato"/>
              </a:rPr>
              <a:t>được</a:t>
            </a:r>
            <a:r>
              <a:rPr lang="en-US" sz="1200" dirty="0">
                <a:latin typeface="Lato"/>
              </a:rPr>
              <a:t> </a:t>
            </a:r>
            <a:r>
              <a:rPr lang="en-US" sz="1200" dirty="0" err="1">
                <a:latin typeface="Lato"/>
              </a:rPr>
              <a:t>sử</a:t>
            </a:r>
            <a:r>
              <a:rPr lang="en-US" sz="1200" dirty="0">
                <a:latin typeface="Lato"/>
              </a:rPr>
              <a:t> </a:t>
            </a:r>
            <a:r>
              <a:rPr lang="en-US" sz="1200" dirty="0" err="1">
                <a:latin typeface="Lato"/>
              </a:rPr>
              <a:t>dụng</a:t>
            </a:r>
            <a:r>
              <a:rPr lang="en-US" sz="1200" dirty="0">
                <a:latin typeface="Lato"/>
              </a:rPr>
              <a:t> </a:t>
            </a:r>
            <a:r>
              <a:rPr lang="en-US" sz="1200" dirty="0" err="1">
                <a:latin typeface="Lato"/>
              </a:rPr>
              <a:t>rộng</a:t>
            </a:r>
            <a:r>
              <a:rPr lang="en-US" sz="1200" dirty="0">
                <a:latin typeface="Lato"/>
              </a:rPr>
              <a:t> </a:t>
            </a:r>
            <a:r>
              <a:rPr lang="en-US" sz="1200" dirty="0" err="1">
                <a:latin typeface="Lato"/>
              </a:rPr>
              <a:t>rãi</a:t>
            </a:r>
            <a:r>
              <a:rPr lang="en-US" sz="1200" dirty="0">
                <a:latin typeface="Lato"/>
              </a:rPr>
              <a:t> </a:t>
            </a:r>
            <a:r>
              <a:rPr lang="en-US" sz="1200" dirty="0" err="1">
                <a:latin typeface="Lato"/>
              </a:rPr>
              <a:t>trên</a:t>
            </a:r>
            <a:r>
              <a:rPr lang="en-US" sz="1200" dirty="0">
                <a:latin typeface="Lato"/>
              </a:rPr>
              <a:t> </a:t>
            </a:r>
            <a:r>
              <a:rPr lang="en-US" sz="1200" dirty="0" err="1">
                <a:latin typeface="Lato"/>
              </a:rPr>
              <a:t>khắp</a:t>
            </a:r>
            <a:r>
              <a:rPr lang="en-US" sz="1200" dirty="0">
                <a:latin typeface="Lato"/>
              </a:rPr>
              <a:t> </a:t>
            </a:r>
            <a:r>
              <a:rPr lang="en-US" sz="1200" dirty="0" err="1">
                <a:latin typeface="Lato"/>
              </a:rPr>
              <a:t>Châu</a:t>
            </a:r>
            <a:r>
              <a:rPr lang="en-US" sz="1200" dirty="0">
                <a:latin typeface="Lato"/>
              </a:rPr>
              <a:t> </a:t>
            </a:r>
            <a:r>
              <a:rPr lang="en-US" sz="1200" dirty="0" err="1">
                <a:latin typeface="Lato"/>
              </a:rPr>
              <a:t>Mỹ</a:t>
            </a:r>
            <a:r>
              <a:rPr lang="en-US" sz="1200" dirty="0">
                <a:latin typeface="Lato"/>
              </a:rPr>
              <a:t>, </a:t>
            </a:r>
            <a:r>
              <a:rPr lang="en-US" sz="1200" dirty="0" err="1">
                <a:latin typeface="Lato"/>
              </a:rPr>
              <a:t>Châu</a:t>
            </a:r>
            <a:r>
              <a:rPr lang="en-US" sz="1200" dirty="0">
                <a:latin typeface="Lato"/>
              </a:rPr>
              <a:t> </a:t>
            </a:r>
            <a:r>
              <a:rPr lang="en-US" sz="1200" dirty="0" err="1">
                <a:latin typeface="Lato"/>
              </a:rPr>
              <a:t>Âu</a:t>
            </a:r>
            <a:r>
              <a:rPr lang="en-US" sz="1200" dirty="0">
                <a:latin typeface="Lato"/>
              </a:rPr>
              <a:t>, </a:t>
            </a:r>
            <a:r>
              <a:rPr lang="en-US" sz="1200" dirty="0" err="1">
                <a:latin typeface="Lato"/>
              </a:rPr>
              <a:t>Châu</a:t>
            </a:r>
            <a:r>
              <a:rPr lang="en-US" sz="1200" dirty="0">
                <a:latin typeface="Lato"/>
              </a:rPr>
              <a:t> </a:t>
            </a:r>
            <a:r>
              <a:rPr lang="en-US" sz="1200" dirty="0" err="1">
                <a:latin typeface="Lato"/>
              </a:rPr>
              <a:t>Úc</a:t>
            </a:r>
            <a:r>
              <a:rPr lang="en-US" sz="1200" dirty="0">
                <a:latin typeface="Lato"/>
              </a:rPr>
              <a:t> </a:t>
            </a:r>
            <a:r>
              <a:rPr lang="en-US" sz="1200" dirty="0" err="1">
                <a:latin typeface="Lato"/>
              </a:rPr>
              <a:t>và</a:t>
            </a:r>
            <a:r>
              <a:rPr lang="en-US" sz="1200" dirty="0">
                <a:latin typeface="Lato"/>
              </a:rPr>
              <a:t> </a:t>
            </a:r>
            <a:r>
              <a:rPr lang="en-US" sz="1200" dirty="0" err="1">
                <a:latin typeface="Lato"/>
              </a:rPr>
              <a:t>Châu</a:t>
            </a:r>
            <a:r>
              <a:rPr lang="en-US" sz="1200" dirty="0">
                <a:latin typeface="Lato"/>
              </a:rPr>
              <a:t> Á.</a:t>
            </a:r>
          </a:p>
          <a:p>
            <a:endParaRPr lang="en-US" sz="1200" dirty="0">
              <a:latin typeface="Lato"/>
            </a:endParaRPr>
          </a:p>
        </p:txBody>
      </p:sp>
    </p:spTree>
    <p:extLst>
      <p:ext uri="{BB962C8B-B14F-4D97-AF65-F5344CB8AC3E}">
        <p14:creationId xmlns:p14="http://schemas.microsoft.com/office/powerpoint/2010/main" val="62277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90550" y="2485388"/>
            <a:ext cx="8115300" cy="1856461"/>
            <a:chOff x="514350" y="1741118"/>
            <a:chExt cx="8115300" cy="1856461"/>
          </a:xfrm>
        </p:grpSpPr>
        <p:pic>
          <p:nvPicPr>
            <p:cNvPr id="3080"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t="35527" b="48987"/>
            <a:stretch/>
          </p:blipFill>
          <p:spPr bwMode="auto">
            <a:xfrm>
              <a:off x="514350" y="1741118"/>
              <a:ext cx="8115300" cy="814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6504"/>
            <a:stretch/>
          </p:blipFill>
          <p:spPr bwMode="auto">
            <a:xfrm>
              <a:off x="514350" y="2362200"/>
              <a:ext cx="8115300" cy="123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Rectangle 15"/>
          <p:cNvSpPr/>
          <p:nvPr/>
        </p:nvSpPr>
        <p:spPr>
          <a:xfrm>
            <a:off x="85344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7</a:t>
            </a:r>
          </a:p>
        </p:txBody>
      </p:sp>
      <p:sp>
        <p:nvSpPr>
          <p:cNvPr id="18" name="Rectangle 17"/>
          <p:cNvSpPr/>
          <p:nvPr/>
        </p:nvSpPr>
        <p:spPr>
          <a:xfrm>
            <a:off x="838200" y="228600"/>
            <a:ext cx="8915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Công</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Thức</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Phân</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Đạm</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Cá</a:t>
            </a:r>
            <a:r>
              <a:rPr lang="en-US" sz="3000" b="1" dirty="0">
                <a:solidFill>
                  <a:schemeClr val="tx1">
                    <a:lumMod val="75000"/>
                    <a:lumOff val="25000"/>
                  </a:schemeClr>
                </a:solidFill>
                <a:latin typeface="Lato"/>
              </a:rPr>
              <a:t> </a:t>
            </a:r>
            <a:r>
              <a:rPr lang="en-US" sz="3000" b="1" dirty="0" err="1">
                <a:solidFill>
                  <a:srgbClr val="52AF0D"/>
                </a:solidFill>
                <a:latin typeface="Lato"/>
              </a:rPr>
              <a:t>Drammatic</a:t>
            </a:r>
            <a:endParaRPr lang="en-US" sz="3000" b="1" dirty="0">
              <a:solidFill>
                <a:srgbClr val="52AF0D"/>
              </a:solidFill>
              <a:latin typeface="Lato"/>
            </a:endParaRPr>
          </a:p>
        </p:txBody>
      </p:sp>
      <p:sp>
        <p:nvSpPr>
          <p:cNvPr id="19" name="Rectangle 18"/>
          <p:cNvSpPr/>
          <p:nvPr/>
        </p:nvSpPr>
        <p:spPr>
          <a:xfrm>
            <a:off x="838199" y="838200"/>
            <a:ext cx="830580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52AF0D"/>
                </a:solidFill>
                <a:latin typeface="Lato"/>
              </a:rPr>
              <a:t>C</a:t>
            </a:r>
            <a:r>
              <a:rPr lang="vi-VN" dirty="0">
                <a:solidFill>
                  <a:srgbClr val="52AF0D"/>
                </a:solidFill>
                <a:latin typeface="Lato"/>
              </a:rPr>
              <a:t>ác công thức </a:t>
            </a:r>
            <a:r>
              <a:rPr lang="en-US" dirty="0" err="1">
                <a:solidFill>
                  <a:srgbClr val="52AF0D"/>
                </a:solidFill>
                <a:latin typeface="Lato"/>
              </a:rPr>
              <a:t>phân</a:t>
            </a:r>
            <a:r>
              <a:rPr lang="en-US" dirty="0">
                <a:solidFill>
                  <a:srgbClr val="52AF0D"/>
                </a:solidFill>
                <a:latin typeface="Lato"/>
              </a:rPr>
              <a:t> </a:t>
            </a:r>
            <a:r>
              <a:rPr lang="en-US" dirty="0" err="1">
                <a:solidFill>
                  <a:srgbClr val="52AF0D"/>
                </a:solidFill>
                <a:latin typeface="Lato"/>
              </a:rPr>
              <a:t>hữu</a:t>
            </a:r>
            <a:r>
              <a:rPr lang="en-US" dirty="0">
                <a:solidFill>
                  <a:srgbClr val="52AF0D"/>
                </a:solidFill>
                <a:latin typeface="Lato"/>
              </a:rPr>
              <a:t> </a:t>
            </a:r>
            <a:r>
              <a:rPr lang="en-US" dirty="0" err="1">
                <a:solidFill>
                  <a:srgbClr val="52AF0D"/>
                </a:solidFill>
                <a:latin typeface="Lato"/>
              </a:rPr>
              <a:t>cơ</a:t>
            </a:r>
            <a:r>
              <a:rPr lang="en-US" dirty="0">
                <a:solidFill>
                  <a:srgbClr val="52AF0D"/>
                </a:solidFill>
                <a:latin typeface="Lato"/>
              </a:rPr>
              <a:t> </a:t>
            </a:r>
            <a:r>
              <a:rPr lang="en-US" dirty="0" err="1">
                <a:solidFill>
                  <a:srgbClr val="52AF0D"/>
                </a:solidFill>
                <a:latin typeface="Lato"/>
              </a:rPr>
              <a:t>từ</a:t>
            </a:r>
            <a:r>
              <a:rPr lang="en-US" dirty="0">
                <a:solidFill>
                  <a:srgbClr val="52AF0D"/>
                </a:solidFill>
                <a:latin typeface="Lato"/>
              </a:rPr>
              <a:t> </a:t>
            </a:r>
            <a:r>
              <a:rPr lang="vi-VN" dirty="0">
                <a:solidFill>
                  <a:srgbClr val="52AF0D"/>
                </a:solidFill>
                <a:latin typeface="Lato"/>
              </a:rPr>
              <a:t>cá cho cây trồng hữu cơ và </a:t>
            </a:r>
            <a:r>
              <a:rPr lang="en-US" dirty="0" err="1">
                <a:solidFill>
                  <a:srgbClr val="52AF0D"/>
                </a:solidFill>
                <a:latin typeface="Lato"/>
              </a:rPr>
              <a:t>cây</a:t>
            </a:r>
            <a:r>
              <a:rPr lang="en-US" dirty="0">
                <a:solidFill>
                  <a:srgbClr val="52AF0D"/>
                </a:solidFill>
                <a:latin typeface="Lato"/>
              </a:rPr>
              <a:t> </a:t>
            </a:r>
            <a:r>
              <a:rPr lang="en-US" dirty="0" err="1">
                <a:solidFill>
                  <a:srgbClr val="52AF0D"/>
                </a:solidFill>
                <a:latin typeface="Lato"/>
              </a:rPr>
              <a:t>trồng</a:t>
            </a:r>
            <a:r>
              <a:rPr lang="vi-VN" dirty="0">
                <a:solidFill>
                  <a:srgbClr val="52AF0D"/>
                </a:solidFill>
                <a:latin typeface="Lato"/>
              </a:rPr>
              <a:t> thường</a:t>
            </a:r>
            <a:endParaRPr lang="en-US" dirty="0">
              <a:solidFill>
                <a:srgbClr val="52AF0D"/>
              </a:solidFill>
              <a:latin typeface="Lato"/>
            </a:endParaRPr>
          </a:p>
        </p:txBody>
      </p:sp>
      <p:cxnSp>
        <p:nvCxnSpPr>
          <p:cNvPr id="20" name="Straight Connector 19"/>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2" name="TextBox 1"/>
          <p:cNvSpPr txBox="1"/>
          <p:nvPr/>
        </p:nvSpPr>
        <p:spPr>
          <a:xfrm>
            <a:off x="3886200" y="2667000"/>
            <a:ext cx="5029200" cy="492443"/>
          </a:xfrm>
          <a:prstGeom prst="rect">
            <a:avLst/>
          </a:prstGeom>
          <a:solidFill>
            <a:schemeClr val="bg1"/>
          </a:solidFill>
        </p:spPr>
        <p:txBody>
          <a:bodyPr wrap="square" rtlCol="0">
            <a:spAutoFit/>
          </a:bodyPr>
          <a:lstStyle/>
          <a:p>
            <a:r>
              <a:rPr lang="vi-VN" sz="1300" dirty="0">
                <a:latin typeface="Lato"/>
              </a:rPr>
              <a:t>• Cá thuỷ phân dạng lỏng nguyên chất </a:t>
            </a:r>
            <a:r>
              <a:rPr lang="en-US" sz="1300" dirty="0" err="1">
                <a:latin typeface="Lato"/>
              </a:rPr>
              <a:t>và</a:t>
            </a:r>
            <a:r>
              <a:rPr lang="en-US" sz="1300" dirty="0">
                <a:latin typeface="Lato"/>
              </a:rPr>
              <a:t> </a:t>
            </a:r>
            <a:r>
              <a:rPr lang="vi-VN" sz="1300" dirty="0">
                <a:latin typeface="Lato"/>
              </a:rPr>
              <a:t>axit phốt phát</a:t>
            </a:r>
          </a:p>
          <a:p>
            <a:r>
              <a:rPr lang="en-US" sz="1300" dirty="0">
                <a:latin typeface="Lato"/>
              </a:rPr>
              <a:t>• </a:t>
            </a:r>
            <a:r>
              <a:rPr lang="en-US" sz="1300" dirty="0" err="1">
                <a:latin typeface="Lato"/>
              </a:rPr>
              <a:t>Rong</a:t>
            </a:r>
            <a:r>
              <a:rPr lang="en-US" sz="1300" dirty="0">
                <a:latin typeface="Lato"/>
              </a:rPr>
              <a:t> </a:t>
            </a:r>
            <a:r>
              <a:rPr lang="en-US" sz="1300" dirty="0" err="1">
                <a:latin typeface="Lato"/>
              </a:rPr>
              <a:t>biển</a:t>
            </a:r>
            <a:r>
              <a:rPr lang="en-US" sz="1300" dirty="0">
                <a:latin typeface="Lato"/>
              </a:rPr>
              <a:t>: </a:t>
            </a:r>
            <a:r>
              <a:rPr lang="vi-VN" sz="1300" dirty="0">
                <a:latin typeface="Lato"/>
              </a:rPr>
              <a:t>Ascophyllum, tảo mơ, &amp; tảo bẹ</a:t>
            </a:r>
            <a:endParaRPr lang="en-US" sz="1300" dirty="0">
              <a:latin typeface="Lato"/>
            </a:endParaRPr>
          </a:p>
        </p:txBody>
      </p:sp>
      <p:sp>
        <p:nvSpPr>
          <p:cNvPr id="3" name="TextBox 2"/>
          <p:cNvSpPr txBox="1"/>
          <p:nvPr/>
        </p:nvSpPr>
        <p:spPr>
          <a:xfrm>
            <a:off x="3886200" y="3276600"/>
            <a:ext cx="4819650" cy="1092607"/>
          </a:xfrm>
          <a:prstGeom prst="rect">
            <a:avLst/>
          </a:prstGeom>
          <a:solidFill>
            <a:schemeClr val="bg1"/>
          </a:solidFill>
        </p:spPr>
        <p:txBody>
          <a:bodyPr wrap="square" rtlCol="0">
            <a:spAutoFit/>
          </a:bodyPr>
          <a:lstStyle/>
          <a:p>
            <a:r>
              <a:rPr lang="vi-VN" sz="1300" dirty="0">
                <a:latin typeface="Lato"/>
              </a:rPr>
              <a:t>• Cá thuỷ phân dạng lỏng nguyên chất ổn định với axit phốt phát</a:t>
            </a:r>
          </a:p>
          <a:p>
            <a:r>
              <a:rPr lang="en-US" sz="1300" dirty="0">
                <a:latin typeface="Lato"/>
              </a:rPr>
              <a:t>• </a:t>
            </a:r>
            <a:r>
              <a:rPr lang="en-US" sz="1300" dirty="0" err="1">
                <a:latin typeface="Lato"/>
              </a:rPr>
              <a:t>Rong</a:t>
            </a:r>
            <a:r>
              <a:rPr lang="en-US" sz="1300" dirty="0">
                <a:latin typeface="Lato"/>
              </a:rPr>
              <a:t> </a:t>
            </a:r>
            <a:r>
              <a:rPr lang="en-US" sz="1300" dirty="0" err="1">
                <a:latin typeface="Lato"/>
              </a:rPr>
              <a:t>biển</a:t>
            </a:r>
            <a:r>
              <a:rPr lang="en-US" sz="1300" dirty="0">
                <a:latin typeface="Lato"/>
              </a:rPr>
              <a:t> – </a:t>
            </a:r>
            <a:r>
              <a:rPr lang="vi-VN" sz="1300" dirty="0">
                <a:latin typeface="Lato"/>
              </a:rPr>
              <a:t>Ascophyllum, tảo mơ, &amp; tảo bẹ</a:t>
            </a:r>
          </a:p>
          <a:p>
            <a:r>
              <a:rPr lang="en-US" sz="1300" dirty="0">
                <a:latin typeface="Lato"/>
              </a:rPr>
              <a:t>• </a:t>
            </a:r>
            <a:r>
              <a:rPr lang="en-US" sz="1300" dirty="0" err="1">
                <a:latin typeface="Lato"/>
              </a:rPr>
              <a:t>Drammatic</a:t>
            </a:r>
            <a:r>
              <a:rPr lang="en-US" sz="1300" dirty="0">
                <a:latin typeface="Lato"/>
              </a:rPr>
              <a:t>® Energizer </a:t>
            </a:r>
            <a:r>
              <a:rPr lang="en-US" sz="1300" dirty="0" err="1">
                <a:latin typeface="Lato"/>
              </a:rPr>
              <a:t>hợp</a:t>
            </a:r>
            <a:r>
              <a:rPr lang="en-US" sz="1300" dirty="0">
                <a:latin typeface="Lato"/>
              </a:rPr>
              <a:t> </a:t>
            </a:r>
            <a:r>
              <a:rPr lang="en-US" sz="1300" dirty="0" err="1">
                <a:latin typeface="Lato"/>
              </a:rPr>
              <a:t>thành</a:t>
            </a:r>
            <a:r>
              <a:rPr lang="en-US" sz="1300" dirty="0">
                <a:latin typeface="Lato"/>
              </a:rPr>
              <a:t> </a:t>
            </a:r>
            <a:r>
              <a:rPr lang="en-US" sz="1300" dirty="0" err="1">
                <a:latin typeface="Lato"/>
              </a:rPr>
              <a:t>từ</a:t>
            </a:r>
            <a:r>
              <a:rPr lang="en-US" sz="1300" dirty="0">
                <a:latin typeface="Lato"/>
              </a:rPr>
              <a:t>: fulvic </a:t>
            </a:r>
            <a:r>
              <a:rPr lang="en-US" sz="1300" dirty="0" err="1">
                <a:latin typeface="Lato"/>
              </a:rPr>
              <a:t>axit</a:t>
            </a:r>
            <a:r>
              <a:rPr lang="en-US" sz="1300" dirty="0">
                <a:latin typeface="Lato"/>
              </a:rPr>
              <a:t>, humic</a:t>
            </a:r>
          </a:p>
          <a:p>
            <a:r>
              <a:rPr lang="en-US" sz="1300" dirty="0">
                <a:latin typeface="Lato"/>
              </a:rPr>
              <a:t>• Chile </a:t>
            </a:r>
            <a:r>
              <a:rPr lang="en-US" sz="1300" dirty="0" err="1">
                <a:latin typeface="Lato"/>
              </a:rPr>
              <a:t>Natri</a:t>
            </a:r>
            <a:endParaRPr lang="en-US" sz="1300" dirty="0">
              <a:latin typeface="Lato"/>
            </a:endParaRPr>
          </a:p>
        </p:txBody>
      </p:sp>
      <p:sp>
        <p:nvSpPr>
          <p:cNvPr id="5" name="TextBox 4"/>
          <p:cNvSpPr txBox="1"/>
          <p:nvPr/>
        </p:nvSpPr>
        <p:spPr>
          <a:xfrm>
            <a:off x="641531" y="2099846"/>
            <a:ext cx="7588069" cy="338554"/>
          </a:xfrm>
          <a:prstGeom prst="rect">
            <a:avLst/>
          </a:prstGeom>
          <a:solidFill>
            <a:schemeClr val="bg1"/>
          </a:solidFill>
        </p:spPr>
        <p:txBody>
          <a:bodyPr wrap="square" rtlCol="0">
            <a:spAutoFit/>
          </a:bodyPr>
          <a:lstStyle/>
          <a:p>
            <a:r>
              <a:rPr lang="en-US" sz="1600" b="1" dirty="0" err="1">
                <a:latin typeface="Lato"/>
              </a:rPr>
              <a:t>Hỗn</a:t>
            </a:r>
            <a:r>
              <a:rPr lang="en-US" sz="1600" b="1" dirty="0">
                <a:latin typeface="Lato"/>
              </a:rPr>
              <a:t> </a:t>
            </a:r>
            <a:r>
              <a:rPr lang="en-US" sz="1600" b="1" dirty="0" err="1">
                <a:latin typeface="Lato"/>
              </a:rPr>
              <a:t>Hợp</a:t>
            </a:r>
            <a:r>
              <a:rPr lang="en-US" sz="1600" b="1" dirty="0">
                <a:latin typeface="Lato"/>
              </a:rPr>
              <a:t>		</a:t>
            </a:r>
            <a:r>
              <a:rPr lang="en-US" sz="1600" b="1" dirty="0" err="1">
                <a:latin typeface="Lato"/>
              </a:rPr>
              <a:t>Phân</a:t>
            </a:r>
            <a:r>
              <a:rPr lang="en-US" sz="1600" b="1" dirty="0">
                <a:latin typeface="Lato"/>
              </a:rPr>
              <a:t> </a:t>
            </a:r>
            <a:r>
              <a:rPr lang="en-US" sz="1600" b="1" dirty="0" err="1">
                <a:latin typeface="Lato"/>
              </a:rPr>
              <a:t>tích</a:t>
            </a:r>
            <a:r>
              <a:rPr lang="en-US" sz="1600" b="1" dirty="0">
                <a:latin typeface="Lato"/>
              </a:rPr>
              <a:t>		</a:t>
            </a:r>
            <a:r>
              <a:rPr lang="en-US" sz="1600" b="1" dirty="0" err="1">
                <a:latin typeface="Lato"/>
              </a:rPr>
              <a:t>Thành</a:t>
            </a:r>
            <a:r>
              <a:rPr lang="en-US" sz="1600" b="1" dirty="0">
                <a:latin typeface="Lato"/>
              </a:rPr>
              <a:t> </a:t>
            </a:r>
            <a:r>
              <a:rPr lang="en-US" sz="1600" b="1" dirty="0" err="1">
                <a:latin typeface="Lato"/>
              </a:rPr>
              <a:t>phần</a:t>
            </a:r>
            <a:endParaRPr lang="en-US" sz="1600" b="1" dirty="0">
              <a:latin typeface="Lato"/>
            </a:endParaRPr>
          </a:p>
        </p:txBody>
      </p:sp>
      <p:sp>
        <p:nvSpPr>
          <p:cNvPr id="8" name="TextBox 7"/>
          <p:cNvSpPr txBox="1"/>
          <p:nvPr/>
        </p:nvSpPr>
        <p:spPr>
          <a:xfrm>
            <a:off x="641531" y="1600200"/>
            <a:ext cx="8064319" cy="369332"/>
          </a:xfrm>
          <a:prstGeom prst="rect">
            <a:avLst/>
          </a:prstGeom>
          <a:solidFill>
            <a:srgbClr val="02522C"/>
          </a:solidFill>
        </p:spPr>
        <p:txBody>
          <a:bodyPr wrap="square" rtlCol="0">
            <a:spAutoFit/>
          </a:bodyPr>
          <a:lstStyle/>
          <a:p>
            <a:pPr algn="ctr"/>
            <a:r>
              <a:rPr lang="en-US" b="1" i="1" dirty="0">
                <a:solidFill>
                  <a:schemeClr val="bg1"/>
                </a:solidFill>
                <a:latin typeface="Lato"/>
              </a:rPr>
              <a:t>CÔNG THỨC PHÂN DẠNG LỎNG TỪ CÁ DRAMMATIC</a:t>
            </a:r>
            <a:endParaRPr lang="en-US" dirty="0">
              <a:solidFill>
                <a:schemeClr val="bg1"/>
              </a:solidFill>
              <a:latin typeface="Lato"/>
            </a:endParaRPr>
          </a:p>
        </p:txBody>
      </p:sp>
      <p:pic>
        <p:nvPicPr>
          <p:cNvPr id="1026" name="Picture 2" descr="https://screenshotscdn.firefoxusercontent.com/images/a186995e-dca2-4d00-9471-be6825c7f5a3.png"/>
          <p:cNvPicPr>
            <a:picLocks noChangeAspect="1" noChangeArrowheads="1"/>
          </p:cNvPicPr>
          <p:nvPr/>
        </p:nvPicPr>
        <p:blipFill rotWithShape="1">
          <a:blip r:embed="rId3">
            <a:extLst>
              <a:ext uri="{28A0092B-C50C-407E-A947-70E740481C1C}">
                <a14:useLocalDpi xmlns:a14="http://schemas.microsoft.com/office/drawing/2010/main" val="0"/>
              </a:ext>
            </a:extLst>
          </a:blip>
          <a:srcRect l="1126" t="12985" r="68147" b="1"/>
          <a:stretch/>
        </p:blipFill>
        <p:spPr bwMode="auto">
          <a:xfrm>
            <a:off x="457200" y="4523508"/>
            <a:ext cx="1318071" cy="1244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reenshotscdn.firefoxusercontent.com/images/a186995e-dca2-4d00-9471-be6825c7f5a3.png"/>
          <p:cNvPicPr>
            <a:picLocks noChangeAspect="1" noChangeArrowheads="1"/>
          </p:cNvPicPr>
          <p:nvPr/>
        </p:nvPicPr>
        <p:blipFill rotWithShape="1">
          <a:blip r:embed="rId3">
            <a:extLst>
              <a:ext uri="{28A0092B-C50C-407E-A947-70E740481C1C}">
                <a14:useLocalDpi xmlns:a14="http://schemas.microsoft.com/office/drawing/2010/main" val="0"/>
              </a:ext>
            </a:extLst>
          </a:blip>
          <a:srcRect l="35302" t="12376" r="33507"/>
          <a:stretch/>
        </p:blipFill>
        <p:spPr bwMode="auto">
          <a:xfrm>
            <a:off x="1905000" y="4517685"/>
            <a:ext cx="1322317" cy="1238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creenshotscdn.firefoxusercontent.com/images/a186995e-dca2-4d00-9471-be6825c7f5a3.png"/>
          <p:cNvPicPr>
            <a:picLocks noChangeAspect="1" noChangeArrowheads="1"/>
          </p:cNvPicPr>
          <p:nvPr/>
        </p:nvPicPr>
        <p:blipFill rotWithShape="1">
          <a:blip r:embed="rId3">
            <a:extLst>
              <a:ext uri="{28A0092B-C50C-407E-A947-70E740481C1C}">
                <a14:useLocalDpi xmlns:a14="http://schemas.microsoft.com/office/drawing/2010/main" val="0"/>
              </a:ext>
            </a:extLst>
          </a:blip>
          <a:srcRect l="70025" t="10886"/>
          <a:stretch/>
        </p:blipFill>
        <p:spPr bwMode="auto">
          <a:xfrm>
            <a:off x="3352800" y="4503381"/>
            <a:ext cx="1278386" cy="12668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creenshotscdn.firefoxusercontent.com/images/133d2bf1-98a6-4abb-98bd-7542dac9f141.png"/>
          <p:cNvPicPr>
            <a:picLocks noChangeAspect="1" noChangeArrowheads="1"/>
          </p:cNvPicPr>
          <p:nvPr/>
        </p:nvPicPr>
        <p:blipFill rotWithShape="1">
          <a:blip r:embed="rId4">
            <a:extLst>
              <a:ext uri="{28A0092B-C50C-407E-A947-70E740481C1C}">
                <a14:useLocalDpi xmlns:a14="http://schemas.microsoft.com/office/drawing/2010/main" val="0"/>
              </a:ext>
            </a:extLst>
          </a:blip>
          <a:srcRect l="1314" t="12173" r="68235"/>
          <a:stretch/>
        </p:blipFill>
        <p:spPr bwMode="auto">
          <a:xfrm>
            <a:off x="4724400" y="4491646"/>
            <a:ext cx="1313671" cy="12642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creenshotscdn.firefoxusercontent.com/images/133d2bf1-98a6-4abb-98bd-7542dac9f14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998" t="11465" r="34469"/>
          <a:stretch/>
        </p:blipFill>
        <p:spPr bwMode="auto">
          <a:xfrm>
            <a:off x="6172200" y="4503381"/>
            <a:ext cx="1263845" cy="12525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creenshotscdn.firefoxusercontent.com/images/133d2bf1-98a6-4abb-98bd-7542dac9f141.png"/>
          <p:cNvPicPr>
            <a:picLocks noChangeAspect="1" noChangeArrowheads="1"/>
          </p:cNvPicPr>
          <p:nvPr/>
        </p:nvPicPr>
        <p:blipFill rotWithShape="1">
          <a:blip r:embed="rId4">
            <a:extLst>
              <a:ext uri="{28A0092B-C50C-407E-A947-70E740481C1C}">
                <a14:useLocalDpi xmlns:a14="http://schemas.microsoft.com/office/drawing/2010/main" val="0"/>
              </a:ext>
            </a:extLst>
          </a:blip>
          <a:srcRect l="69928" t="14972"/>
          <a:stretch/>
        </p:blipFill>
        <p:spPr bwMode="auto">
          <a:xfrm>
            <a:off x="7620000" y="4491646"/>
            <a:ext cx="1340022" cy="1264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Tree>
    <p:extLst>
      <p:ext uri="{BB962C8B-B14F-4D97-AF65-F5344CB8AC3E}">
        <p14:creationId xmlns:p14="http://schemas.microsoft.com/office/powerpoint/2010/main" val="3328649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8" name="Rectangle 7"/>
          <p:cNvSpPr/>
          <p:nvPr/>
        </p:nvSpPr>
        <p:spPr>
          <a:xfrm>
            <a:off x="838200" y="228600"/>
            <a:ext cx="8915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Chứng</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Nhận</a:t>
            </a:r>
            <a:r>
              <a:rPr lang="en-US" sz="3000" b="1" dirty="0">
                <a:solidFill>
                  <a:srgbClr val="52AF0D"/>
                </a:solidFill>
                <a:latin typeface="Lato"/>
              </a:rPr>
              <a:t> H</a:t>
            </a:r>
            <a:r>
              <a:rPr lang="vi-VN" sz="3000" b="1" dirty="0">
                <a:solidFill>
                  <a:srgbClr val="52AF0D"/>
                </a:solidFill>
                <a:latin typeface="Lato"/>
              </a:rPr>
              <a:t>ữu </a:t>
            </a:r>
            <a:r>
              <a:rPr lang="en-US" sz="3000" b="1" dirty="0">
                <a:solidFill>
                  <a:srgbClr val="52AF0D"/>
                </a:solidFill>
                <a:latin typeface="Lato"/>
              </a:rPr>
              <a:t>C</a:t>
            </a:r>
            <a:r>
              <a:rPr lang="vi-VN" sz="3000" b="1" dirty="0">
                <a:solidFill>
                  <a:srgbClr val="52AF0D"/>
                </a:solidFill>
                <a:latin typeface="Lato"/>
              </a:rPr>
              <a:t>ơ Quốc Tế OMRI</a:t>
            </a:r>
          </a:p>
        </p:txBody>
      </p:sp>
      <p:sp>
        <p:nvSpPr>
          <p:cNvPr id="9" name="Rectangle 8"/>
          <p:cNvSpPr/>
          <p:nvPr/>
        </p:nvSpPr>
        <p:spPr>
          <a:xfrm>
            <a:off x="429832" y="1981200"/>
            <a:ext cx="830580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Lato"/>
            </a:endParaRPr>
          </a:p>
        </p:txBody>
      </p:sp>
      <p:cxnSp>
        <p:nvCxnSpPr>
          <p:cNvPr id="10" name="Straight Connector 9"/>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6200"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8</a:t>
            </a:r>
          </a:p>
        </p:txBody>
      </p:sp>
      <p:sp>
        <p:nvSpPr>
          <p:cNvPr id="12" name="TextBox 11"/>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sp>
        <p:nvSpPr>
          <p:cNvPr id="14" name="Rectangle 13"/>
          <p:cNvSpPr/>
          <p:nvPr/>
        </p:nvSpPr>
        <p:spPr>
          <a:xfrm>
            <a:off x="838199" y="838200"/>
            <a:ext cx="8305801"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Lato"/>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079" t="16659" r="21128" b="5609"/>
          <a:stretch/>
        </p:blipFill>
        <p:spPr bwMode="auto">
          <a:xfrm>
            <a:off x="935584" y="990600"/>
            <a:ext cx="3865016" cy="5029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2189" t="16666" r="21239" b="6010"/>
          <a:stretch/>
        </p:blipFill>
        <p:spPr bwMode="auto">
          <a:xfrm>
            <a:off x="4814711" y="1009650"/>
            <a:ext cx="3789513" cy="497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5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68783" y="6400799"/>
            <a:ext cx="1447800" cy="246221"/>
          </a:xfrm>
          <a:prstGeom prst="rect">
            <a:avLst/>
          </a:prstGeom>
          <a:noFill/>
        </p:spPr>
        <p:txBody>
          <a:bodyPr wrap="square" rtlCol="0">
            <a:spAutoFit/>
          </a:bodyPr>
          <a:lstStyle/>
          <a:p>
            <a:pPr algn="r"/>
            <a:r>
              <a:rPr lang="en-US" sz="1000" i="1" dirty="0">
                <a:solidFill>
                  <a:schemeClr val="tx1">
                    <a:lumMod val="75000"/>
                    <a:lumOff val="25000"/>
                  </a:schemeClr>
                </a:solidFill>
                <a:latin typeface="Gill Sans MT" pitchFamily="34" charset="0"/>
              </a:rPr>
              <a:t>www.thanhngavn.com</a:t>
            </a:r>
          </a:p>
        </p:txBody>
      </p:sp>
      <p:sp>
        <p:nvSpPr>
          <p:cNvPr id="8" name="Rectangle 7"/>
          <p:cNvSpPr/>
          <p:nvPr/>
        </p:nvSpPr>
        <p:spPr>
          <a:xfrm>
            <a:off x="838200" y="228600"/>
            <a:ext cx="8915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tx1">
                    <a:lumMod val="75000"/>
                    <a:lumOff val="25000"/>
                  </a:schemeClr>
                </a:solidFill>
                <a:latin typeface="Lato"/>
              </a:rPr>
              <a:t>Chứng</a:t>
            </a:r>
            <a:r>
              <a:rPr lang="en-US" sz="3000" b="1" dirty="0">
                <a:solidFill>
                  <a:schemeClr val="tx1">
                    <a:lumMod val="75000"/>
                    <a:lumOff val="25000"/>
                  </a:schemeClr>
                </a:solidFill>
                <a:latin typeface="Lato"/>
              </a:rPr>
              <a:t> </a:t>
            </a:r>
            <a:r>
              <a:rPr lang="en-US" sz="3000" b="1" dirty="0" err="1">
                <a:solidFill>
                  <a:schemeClr val="tx1">
                    <a:lumMod val="75000"/>
                    <a:lumOff val="25000"/>
                  </a:schemeClr>
                </a:solidFill>
                <a:latin typeface="Lato"/>
              </a:rPr>
              <a:t>Nhận</a:t>
            </a:r>
            <a:r>
              <a:rPr lang="en-US" sz="3000" b="1" dirty="0">
                <a:solidFill>
                  <a:srgbClr val="52AF0D"/>
                </a:solidFill>
                <a:latin typeface="Lato"/>
              </a:rPr>
              <a:t> H</a:t>
            </a:r>
            <a:r>
              <a:rPr lang="vi-VN" sz="3000" b="1" dirty="0">
                <a:solidFill>
                  <a:srgbClr val="52AF0D"/>
                </a:solidFill>
                <a:latin typeface="Lato"/>
              </a:rPr>
              <a:t>ữu </a:t>
            </a:r>
            <a:r>
              <a:rPr lang="en-US" sz="3000" b="1" dirty="0">
                <a:solidFill>
                  <a:srgbClr val="52AF0D"/>
                </a:solidFill>
                <a:latin typeface="Lato"/>
              </a:rPr>
              <a:t>C</a:t>
            </a:r>
            <a:r>
              <a:rPr lang="vi-VN" sz="3000" b="1" dirty="0">
                <a:solidFill>
                  <a:srgbClr val="52AF0D"/>
                </a:solidFill>
                <a:latin typeface="Lato"/>
              </a:rPr>
              <a:t>ơ </a:t>
            </a:r>
            <a:r>
              <a:rPr lang="en-US" sz="3000" b="1" dirty="0" err="1">
                <a:solidFill>
                  <a:srgbClr val="52AF0D"/>
                </a:solidFill>
                <a:latin typeface="Lato"/>
              </a:rPr>
              <a:t>Bộ</a:t>
            </a:r>
            <a:r>
              <a:rPr lang="en-US" sz="3000" b="1" dirty="0">
                <a:solidFill>
                  <a:srgbClr val="52AF0D"/>
                </a:solidFill>
                <a:latin typeface="Lato"/>
              </a:rPr>
              <a:t> </a:t>
            </a:r>
            <a:r>
              <a:rPr lang="en-US" sz="3000" b="1" dirty="0" err="1">
                <a:solidFill>
                  <a:srgbClr val="52AF0D"/>
                </a:solidFill>
                <a:latin typeface="Lato"/>
              </a:rPr>
              <a:t>Nông</a:t>
            </a:r>
            <a:r>
              <a:rPr lang="en-US" sz="3000" b="1" dirty="0">
                <a:solidFill>
                  <a:srgbClr val="52AF0D"/>
                </a:solidFill>
                <a:latin typeface="Lato"/>
              </a:rPr>
              <a:t> </a:t>
            </a:r>
            <a:r>
              <a:rPr lang="en-US" sz="3000" b="1" dirty="0" err="1">
                <a:solidFill>
                  <a:srgbClr val="52AF0D"/>
                </a:solidFill>
                <a:latin typeface="Lato"/>
              </a:rPr>
              <a:t>Nghiệp</a:t>
            </a:r>
            <a:r>
              <a:rPr lang="en-US" sz="3000" b="1" dirty="0">
                <a:solidFill>
                  <a:srgbClr val="52AF0D"/>
                </a:solidFill>
                <a:latin typeface="Lato"/>
              </a:rPr>
              <a:t> </a:t>
            </a:r>
            <a:r>
              <a:rPr lang="en-US" sz="3000" b="1" dirty="0" err="1">
                <a:solidFill>
                  <a:srgbClr val="52AF0D"/>
                </a:solidFill>
                <a:latin typeface="Lato"/>
              </a:rPr>
              <a:t>Mỹ</a:t>
            </a:r>
            <a:endParaRPr lang="vi-VN" sz="3000" b="1" dirty="0">
              <a:solidFill>
                <a:srgbClr val="52AF0D"/>
              </a:solidFill>
              <a:latin typeface="Lato"/>
            </a:endParaRPr>
          </a:p>
        </p:txBody>
      </p:sp>
      <p:sp>
        <p:nvSpPr>
          <p:cNvPr id="9" name="Rectangle 8"/>
          <p:cNvSpPr/>
          <p:nvPr/>
        </p:nvSpPr>
        <p:spPr>
          <a:xfrm>
            <a:off x="238125" y="2209800"/>
            <a:ext cx="830580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52AF0D"/>
              </a:solidFill>
              <a:latin typeface="Lato"/>
            </a:endParaRPr>
          </a:p>
        </p:txBody>
      </p:sp>
      <p:cxnSp>
        <p:nvCxnSpPr>
          <p:cNvPr id="10" name="Straight Connector 9"/>
          <p:cNvCxnSpPr/>
          <p:nvPr/>
        </p:nvCxnSpPr>
        <p:spPr>
          <a:xfrm>
            <a:off x="914400" y="304800"/>
            <a:ext cx="914400" cy="0"/>
          </a:xfrm>
          <a:prstGeom prst="line">
            <a:avLst/>
          </a:prstGeom>
          <a:ln w="28575">
            <a:solidFill>
              <a:srgbClr val="52AF0D"/>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582025" y="0"/>
            <a:ext cx="533400" cy="990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ato"/>
              </a:rPr>
              <a:t>9</a:t>
            </a:r>
          </a:p>
        </p:txBody>
      </p:sp>
      <p:sp>
        <p:nvSpPr>
          <p:cNvPr id="12" name="TextBox 11"/>
          <p:cNvSpPr txBox="1"/>
          <p:nvPr/>
        </p:nvSpPr>
        <p:spPr>
          <a:xfrm>
            <a:off x="533400" y="6400800"/>
            <a:ext cx="1981200" cy="246221"/>
          </a:xfrm>
          <a:prstGeom prst="rect">
            <a:avLst/>
          </a:prstGeom>
          <a:noFill/>
        </p:spPr>
        <p:txBody>
          <a:bodyPr wrap="square" rtlCol="0">
            <a:spAutoFit/>
          </a:bodyPr>
          <a:lstStyle/>
          <a:p>
            <a:r>
              <a:rPr lang="vi-VN" sz="1000" i="1" dirty="0">
                <a:solidFill>
                  <a:schemeClr val="tx1">
                    <a:lumMod val="75000"/>
                    <a:lumOff val="25000"/>
                  </a:schemeClr>
                </a:solidFill>
                <a:latin typeface="Gill Sans MT" pitchFamily="34" charset="0"/>
              </a:rPr>
              <a:t>Vươn Tầm Quốc Tế</a:t>
            </a:r>
            <a:endParaRPr lang="en-US" sz="1000" i="1" dirty="0">
              <a:solidFill>
                <a:schemeClr val="tx1">
                  <a:lumMod val="75000"/>
                  <a:lumOff val="25000"/>
                </a:schemeClr>
              </a:solidFill>
              <a:latin typeface="Gill Sans MT"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741" y="5902283"/>
            <a:ext cx="1844607" cy="1243252"/>
          </a:xfrm>
          <a:prstGeom prst="rect">
            <a:avLst/>
          </a:prstGeom>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2006" t="16927" r="21010" b="6250"/>
          <a:stretch/>
        </p:blipFill>
        <p:spPr bwMode="auto">
          <a:xfrm>
            <a:off x="2713039" y="1309929"/>
            <a:ext cx="3763961" cy="4786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144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8740</TotalTime>
  <Words>2194</Words>
  <Application>Microsoft Office PowerPoint</Application>
  <PresentationFormat>On-screen Show (4:3)</PresentationFormat>
  <Paragraphs>299</Paragraphs>
  <Slides>24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Gill Sans MT</vt:lpstr>
      <vt:lpstr>Lato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MR B</cp:lastModifiedBy>
  <cp:revision>355</cp:revision>
  <dcterms:created xsi:type="dcterms:W3CDTF">2018-01-10T03:31:14Z</dcterms:created>
  <dcterms:modified xsi:type="dcterms:W3CDTF">2024-06-26T01:38:18Z</dcterms:modified>
</cp:coreProperties>
</file>