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embeddedFontLst>
    <p:embeddedFont>
      <p:font typeface="Lato" panose="020F0502020204030203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nKZ1x4K5Ij2GjnDMI1O+on0vj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A0EC1-B3E2-46DF-AC10-E51ED59B21E2}">
  <a:tblStyle styleId="{0E1A0EC1-B3E2-46DF-AC10-E51ED59B21E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94660"/>
  </p:normalViewPr>
  <p:slideViewPr>
    <p:cSldViewPr snapToGrid="0">
      <p:cViewPr varScale="1">
        <p:scale>
          <a:sx n="95" d="100"/>
          <a:sy n="95" d="100"/>
        </p:scale>
        <p:origin x="667" y="-27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2690019" y="-594518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5370513" y="2085977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830263" y="-60324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C:\Users\teddy\Documents\Phan bon\Dramm\Drammatic Tote Drumm 5gal\Drammatic logo re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2936" y="152400"/>
            <a:ext cx="4038600" cy="75093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5247307" y="770608"/>
            <a:ext cx="397239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Nâng</a:t>
            </a:r>
            <a:r>
              <a:rPr lang="en-US" sz="1600" b="0" i="1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 </a:t>
            </a:r>
            <a:r>
              <a:rPr lang="en-US" sz="1600" b="0" i="1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tầm</a:t>
            </a:r>
            <a:r>
              <a:rPr lang="en-US" sz="1600" b="0" i="1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 </a:t>
            </a:r>
            <a:r>
              <a:rPr lang="en-US" sz="1600" b="0" i="1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nông</a:t>
            </a:r>
            <a:r>
              <a:rPr lang="en-US" sz="1600" b="0" i="1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 </a:t>
            </a:r>
            <a:r>
              <a:rPr lang="en-US" sz="1600" b="0" i="1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nghiệp</a:t>
            </a:r>
            <a:r>
              <a:rPr lang="en-US" sz="1600" b="0" i="1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 </a:t>
            </a:r>
            <a:r>
              <a:rPr lang="en-US" sz="1600" b="0" i="1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Hữu</a:t>
            </a:r>
            <a:r>
              <a:rPr lang="en-US" sz="1600" b="0" i="1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 </a:t>
            </a:r>
            <a:r>
              <a:rPr lang="en-US" sz="1600" b="0" i="1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Cơ</a:t>
            </a:r>
            <a:endParaRPr sz="1600" b="0" i="1" u="none" strike="noStrike" cap="none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l="58446" t="16969" r="7462" b="39901"/>
          <a:stretch/>
        </p:blipFill>
        <p:spPr>
          <a:xfrm>
            <a:off x="5773881" y="1461075"/>
            <a:ext cx="3311237" cy="269313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4864231" y="4901625"/>
            <a:ext cx="488936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Sản</a:t>
            </a:r>
            <a:r>
              <a:rPr lang="en-US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b="1" i="1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xuất</a:t>
            </a:r>
            <a:r>
              <a:rPr lang="en-US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b="1" i="1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tại</a:t>
            </a:r>
            <a:r>
              <a:rPr lang="en-US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Hoa </a:t>
            </a:r>
            <a:r>
              <a:rPr lang="en-US" b="1" i="1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Kỳ</a:t>
            </a:r>
            <a:r>
              <a:rPr lang="en-US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với</a:t>
            </a:r>
            <a:r>
              <a:rPr lang="en-US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80 </a:t>
            </a:r>
            <a:r>
              <a:rPr lang="en-US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năm</a:t>
            </a:r>
            <a:r>
              <a:rPr lang="en-US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sản</a:t>
            </a:r>
            <a:r>
              <a:rPr lang="en-US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xuất</a:t>
            </a:r>
            <a:r>
              <a:rPr lang="en-US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phân</a:t>
            </a:r>
            <a:r>
              <a:rPr lang="en-US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bón</a:t>
            </a:r>
            <a:r>
              <a:rPr lang="en-US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và</a:t>
            </a:r>
            <a:r>
              <a:rPr lang="en-US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</a:t>
            </a:r>
            <a:r>
              <a:rPr lang="en-US" b="1" i="1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ược</a:t>
            </a:r>
            <a:r>
              <a:rPr lang="en-US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tin </a:t>
            </a:r>
            <a:r>
              <a:rPr lang="en-US" b="1" i="1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dùng</a:t>
            </a:r>
            <a:r>
              <a:rPr lang="en-US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b="1" i="1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trên</a:t>
            </a:r>
            <a:r>
              <a:rPr lang="en-US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r>
              <a:rPr lang="en-US" b="1" i="1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quốc</a:t>
            </a:r>
            <a:r>
              <a:rPr lang="en-US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b="1" i="1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gia</a:t>
            </a:r>
            <a:r>
              <a:rPr lang="en-US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b="1" i="1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thuộc</a:t>
            </a:r>
            <a:r>
              <a:rPr lang="en-US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4 </a:t>
            </a:r>
            <a:r>
              <a:rPr lang="en-US" b="1" i="1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châu</a:t>
            </a:r>
            <a:r>
              <a:rPr lang="en-US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b="1" i="1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lục</a:t>
            </a:r>
            <a:endParaRPr b="1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8" name="Google Shape;88;p1" descr="omr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4153" y="3211658"/>
            <a:ext cx="911704" cy="62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5857" y="4191000"/>
            <a:ext cx="897647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usd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71785" y="3306762"/>
            <a:ext cx="775715" cy="53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Image result for globe clipar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78222" y="3983182"/>
            <a:ext cx="841663" cy="10915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457200" y="3320156"/>
            <a:ext cx="4114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Phân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Drammatic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là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sản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phẩm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phân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bón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hữu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cơ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hoàn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toàn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tự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nhiên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có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nguồn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gốc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từ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cá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rong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tảo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bẹ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được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khai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thác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từ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Ngũ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Đại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Hồ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(Great Lakes), Hoa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Kỳ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Sản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phẩm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chứa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nhiều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loại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dầu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tự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nhiên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axit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amin,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chất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dinh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dưỡng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và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khoáng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chất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có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trong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cá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Sản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phẩm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đạt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chứng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nhận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hữu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cơ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quốc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tế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OMRI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và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đươc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chứng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nhận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hữu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cơ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của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Bộ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Nông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Nghiệp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Hoa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Kỳ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066800" y="5167524"/>
            <a:ext cx="3276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ato"/>
              <a:buNone/>
            </a:pPr>
            <a:r>
              <a:rPr lang="en-US" sz="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Sản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xuất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tại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Hoa </a:t>
            </a:r>
            <a:r>
              <a:rPr lang="en-US" sz="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Kỳ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bởi</a:t>
            </a:r>
            <a:r>
              <a:rPr lang="en-US" sz="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 </a:t>
            </a:r>
            <a:r>
              <a:rPr lang="en-US" sz="8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Tập</a:t>
            </a:r>
            <a:r>
              <a:rPr lang="en-US" sz="8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8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Đoàn</a:t>
            </a:r>
            <a:r>
              <a:rPr lang="en-US" sz="8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DRAMM</a:t>
            </a:r>
            <a:endParaRPr sz="8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ato"/>
              <a:buNone/>
            </a:pPr>
            <a:r>
              <a:rPr lang="en-US" sz="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Nhập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khẩu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	         </a:t>
            </a:r>
            <a:r>
              <a:rPr lang="en-US" sz="8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Công</a:t>
            </a:r>
            <a:r>
              <a:rPr lang="en-US" sz="8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Ty CP XNK Thanh Nga</a:t>
            </a:r>
            <a:endParaRPr sz="8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ato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    </a:t>
            </a:r>
            <a:r>
              <a:rPr lang="en-US" sz="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 </a:t>
            </a:r>
            <a:r>
              <a:rPr lang="en-US" sz="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Số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nhà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3, </a:t>
            </a:r>
            <a:r>
              <a:rPr lang="en-US" sz="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ngõ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2, </a:t>
            </a:r>
            <a:r>
              <a:rPr lang="en-US" sz="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phố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Hồ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Đắc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Di,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ato"/>
              <a:buNone/>
            </a:pPr>
            <a:r>
              <a:rPr lang="en-US" sz="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        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Nam </a:t>
            </a:r>
            <a:r>
              <a:rPr lang="en-US" sz="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Đồng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Đống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Đa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Hà </a:t>
            </a:r>
            <a:r>
              <a:rPr lang="en-US" sz="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Nội</a:t>
            </a:r>
            <a:endParaRPr lang="en-US" sz="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ato"/>
              <a:buNone/>
            </a:pPr>
            <a:r>
              <a:rPr lang="en-US" sz="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                                         </a:t>
            </a:r>
            <a:r>
              <a:rPr lang="en-US" sz="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Điện</a:t>
            </a:r>
            <a:r>
              <a:rPr lang="en-US" sz="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Thoại</a:t>
            </a:r>
            <a:r>
              <a:rPr lang="en-US" sz="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0985.351.222</a:t>
            </a:r>
            <a:endParaRPr sz="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057275" y="469900"/>
            <a:ext cx="9906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22269" y="4294074"/>
            <a:ext cx="19431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Fruit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81575" y="5660673"/>
            <a:ext cx="816327" cy="81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 descr="Field Crops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53327" y="5660673"/>
            <a:ext cx="841163" cy="81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 descr="Vegetable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410200" y="5660673"/>
            <a:ext cx="816327" cy="81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 descr="Flowers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036452" y="5660262"/>
            <a:ext cx="816738" cy="81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 descr="Industrial Crops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905702" y="5660673"/>
            <a:ext cx="816327" cy="81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9DAB7F-C84A-E9ED-2196-E0FB6D1581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34215"/>
            <a:ext cx="4423065" cy="1065071"/>
          </a:xfrm>
          <a:prstGeom prst="rect">
            <a:avLst/>
          </a:prstGeom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l="58446" t="16969" r="7462" b="39901"/>
          <a:stretch/>
        </p:blipFill>
        <p:spPr>
          <a:xfrm>
            <a:off x="1224345" y="1143000"/>
            <a:ext cx="2538948" cy="2065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/>
          <p:nvPr/>
        </p:nvSpPr>
        <p:spPr>
          <a:xfrm>
            <a:off x="1057275" y="469900"/>
            <a:ext cx="9906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5257800" y="381000"/>
            <a:ext cx="4343400" cy="215900"/>
          </a:xfrm>
          <a:prstGeom prst="roundRect">
            <a:avLst>
              <a:gd name="adj" fmla="val 63529"/>
            </a:avLst>
          </a:prstGeom>
          <a:solidFill>
            <a:srgbClr val="0755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Công thức phân dạng lỏng từ cá DRAMMATIC®</a:t>
            </a:r>
            <a:endParaRPr sz="11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09" name="Google Shape;109;p2"/>
          <p:cNvGraphicFramePr/>
          <p:nvPr>
            <p:extLst>
              <p:ext uri="{D42A27DB-BD31-4B8C-83A1-F6EECF244321}">
                <p14:modId xmlns:p14="http://schemas.microsoft.com/office/powerpoint/2010/main" val="1802765076"/>
              </p:ext>
            </p:extLst>
          </p:nvPr>
        </p:nvGraphicFramePr>
        <p:xfrm>
          <a:off x="5105400" y="673987"/>
          <a:ext cx="4648200" cy="2445266"/>
        </p:xfrm>
        <a:graphic>
          <a:graphicData uri="http://schemas.openxmlformats.org/drawingml/2006/table">
            <a:tbl>
              <a:tblPr firstRow="1" bandRow="1">
                <a:noFill/>
                <a:tableStyleId>{0E1A0EC1-B3E2-46DF-AC10-E51ED59B21E2}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3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Hỗn</a:t>
                      </a: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1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hợp</a:t>
                      </a:r>
                      <a:endParaRPr sz="1100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Phân tích</a:t>
                      </a:r>
                      <a:endParaRPr sz="11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Thành </a:t>
                      </a:r>
                      <a:r>
                        <a:rPr lang="en-US" sz="1100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phần</a:t>
                      </a:r>
                      <a:endParaRPr sz="1100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04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err="1">
                          <a:solidFill>
                            <a:srgbClr val="07554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Drammatic</a:t>
                      </a:r>
                      <a:r>
                        <a:rPr lang="en-US" sz="1000" b="1" i="0" dirty="0">
                          <a:solidFill>
                            <a:srgbClr val="07554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® ONE</a:t>
                      </a:r>
                      <a:endParaRPr sz="10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Chứng</a:t>
                      </a:r>
                      <a:r>
                        <a:rPr lang="en-US" sz="1000" b="0" i="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b="0" i="0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nhận</a:t>
                      </a:r>
                      <a:r>
                        <a:rPr lang="en-US" sz="1000" b="0" i="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OMRI</a:t>
                      </a:r>
                      <a:endParaRPr sz="10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Chứng</a:t>
                      </a:r>
                      <a:r>
                        <a:rPr lang="en-US" sz="1000" b="0" i="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b="0" i="0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nhận</a:t>
                      </a:r>
                      <a:r>
                        <a:rPr lang="en-US" sz="1000" b="0" i="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USDA</a:t>
                      </a:r>
                      <a:endParaRPr sz="10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   </a:t>
                      </a:r>
                      <a:r>
                        <a:rPr lang="en-US" sz="1000" b="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4-4-0,5</a:t>
                      </a:r>
                      <a:r>
                        <a:rPr lang="en-US" sz="1100" b="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endParaRPr sz="10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Noto Sans Symbols"/>
                        <a:buChar char="✔"/>
                      </a:pP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Cá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thuỷ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phân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dạng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lỏng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nguyên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chất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ổn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định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với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axit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phốt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phát</a:t>
                      </a:r>
                      <a:endParaRPr sz="1000"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Noto Sans Symbols"/>
                        <a:buChar char="✔"/>
                      </a:pP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Rong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biển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endParaRPr sz="10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Noto Sans Symbols"/>
                        <a:buChar char="✔"/>
                      </a:pP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Drammatic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® Energizer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hợp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thành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từ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: fulvic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axit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và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các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nguồn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carbon </a:t>
                      </a:r>
                      <a:endParaRPr sz="10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Noto Sans Symbols"/>
                        <a:buChar char="✔"/>
                      </a:pP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Nitơ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Allganic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15-0-2</a:t>
                      </a:r>
                      <a:endParaRPr sz="10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Noto Sans Symbols"/>
                        <a:buNone/>
                      </a:pPr>
                      <a:endParaRPr sz="10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6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err="1">
                          <a:solidFill>
                            <a:srgbClr val="07554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Drammatic</a:t>
                      </a:r>
                      <a:r>
                        <a:rPr lang="en-US" sz="1000" b="1" i="0" dirty="0">
                          <a:solidFill>
                            <a:srgbClr val="07554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® K</a:t>
                      </a:r>
                      <a:endParaRPr sz="10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Chứng</a:t>
                      </a:r>
                      <a:r>
                        <a:rPr lang="en-US" sz="1000" b="0" i="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b="0" i="0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nhận</a:t>
                      </a:r>
                      <a:r>
                        <a:rPr lang="en-US" sz="1000" b="0" i="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OMRI</a:t>
                      </a:r>
                      <a:endParaRPr sz="1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US" sz="1000" b="0" i="0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Chứng</a:t>
                      </a:r>
                      <a:r>
                        <a:rPr lang="en-US" sz="1000" b="0" i="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b="0" i="0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nhận</a:t>
                      </a:r>
                      <a:r>
                        <a:rPr lang="en-US" sz="1000" b="0" i="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USDA</a:t>
                      </a:r>
                      <a:endParaRPr sz="10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   2-5-0,2</a:t>
                      </a:r>
                      <a:endParaRPr sz="10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Noto Sans Symbols"/>
                        <a:buChar char="✔"/>
                      </a:pP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Cá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thuỷ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phân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dạng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lỏng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nguyên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chất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ổn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định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với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axit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phốt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phát</a:t>
                      </a:r>
                      <a:endParaRPr sz="1000"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Noto Sans Symbols"/>
                        <a:buChar char="✔"/>
                      </a:pP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Rong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biển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Noto Sans Symbols"/>
                        <a:buChar char="✔"/>
                      </a:pP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Drammatic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® Energizer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hợp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thành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từ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: fulvic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axit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và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các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nguồn</a:t>
                      </a:r>
                      <a:r>
                        <a:rPr lang="en-US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carbon </a:t>
                      </a:r>
                      <a:endParaRPr sz="10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0" name="Google Shape;110;p2"/>
          <p:cNvSpPr/>
          <p:nvPr/>
        </p:nvSpPr>
        <p:spPr>
          <a:xfrm>
            <a:off x="6470931" y="1210734"/>
            <a:ext cx="304800" cy="152400"/>
          </a:xfrm>
          <a:prstGeom prst="roundRect">
            <a:avLst>
              <a:gd name="adj" fmla="val 90000"/>
            </a:avLst>
          </a:prstGeom>
          <a:solidFill>
            <a:srgbClr val="0755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6470931" y="2286000"/>
            <a:ext cx="304800" cy="152400"/>
          </a:xfrm>
          <a:prstGeom prst="roundRect">
            <a:avLst>
              <a:gd name="adj" fmla="val 90000"/>
            </a:avLst>
          </a:prstGeom>
          <a:solidFill>
            <a:srgbClr val="0755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7315200" y="1210734"/>
            <a:ext cx="152400" cy="152400"/>
          </a:xfrm>
          <a:prstGeom prst="roundRect">
            <a:avLst>
              <a:gd name="adj" fmla="val 90000"/>
            </a:avLst>
          </a:prstGeom>
          <a:solidFill>
            <a:srgbClr val="0755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7315200" y="2286000"/>
            <a:ext cx="152400" cy="152400"/>
          </a:xfrm>
          <a:prstGeom prst="roundRect">
            <a:avLst>
              <a:gd name="adj" fmla="val 90000"/>
            </a:avLst>
          </a:prstGeom>
          <a:solidFill>
            <a:srgbClr val="0755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5197134" y="3190699"/>
            <a:ext cx="4450016" cy="204675"/>
          </a:xfrm>
          <a:prstGeom prst="roundRect">
            <a:avLst>
              <a:gd name="adj" fmla="val 63529"/>
            </a:avLst>
          </a:prstGeom>
          <a:solidFill>
            <a:srgbClr val="0755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Hướng đẫn sử dụng chung</a:t>
            </a:r>
            <a:endParaRPr sz="11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5197134" y="4806342"/>
            <a:ext cx="4556466" cy="256407"/>
          </a:xfrm>
          <a:prstGeom prst="roundRect">
            <a:avLst>
              <a:gd name="adj" fmla="val 63529"/>
            </a:avLst>
          </a:prstGeom>
          <a:solidFill>
            <a:srgbClr val="0755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Đóng</a:t>
            </a:r>
            <a:r>
              <a:rPr lang="en-US" sz="1100" b="1" i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b="1" i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gói</a:t>
            </a:r>
            <a:r>
              <a:rPr lang="en-US" sz="1100" b="1" i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 </a:t>
            </a:r>
            <a:r>
              <a:rPr lang="en-US" sz="1100" b="1" i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từ</a:t>
            </a:r>
            <a:r>
              <a:rPr lang="en-US" sz="1100" b="1" i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250ml -1041 </a:t>
            </a:r>
            <a:r>
              <a:rPr lang="en-US" sz="1100" b="1" i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lít</a:t>
            </a:r>
            <a:r>
              <a:rPr lang="en-US" sz="1100" b="1" i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1100" b="1" i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6" name="Google Shape;1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58228">
            <a:off x="7533922" y="5106380"/>
            <a:ext cx="650875" cy="1014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7232" y="5143676"/>
            <a:ext cx="808038" cy="88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01559" y="5479852"/>
            <a:ext cx="289520" cy="686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80913" y="5454710"/>
            <a:ext cx="357711" cy="70406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5291584" y="6246208"/>
            <a:ext cx="83213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Chai 1 </a:t>
            </a:r>
            <a:r>
              <a:rPr lang="en-US" sz="1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lít</a:t>
            </a: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</p:txBody>
      </p:sp>
      <p:sp>
        <p:nvSpPr>
          <p:cNvPr id="121" name="Google Shape;121;p2"/>
          <p:cNvSpPr txBox="1"/>
          <p:nvPr/>
        </p:nvSpPr>
        <p:spPr>
          <a:xfrm>
            <a:off x="6089270" y="6246168"/>
            <a:ext cx="1221068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Can 5 </a:t>
            </a:r>
            <a:r>
              <a:rPr lang="en-US" sz="1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lít</a:t>
            </a: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7368834" y="6107668"/>
            <a:ext cx="122106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Phi 55 gallon </a:t>
            </a:r>
            <a:endParaRPr sz="1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(208 Lit)</a:t>
            </a: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8400094" y="6078475"/>
            <a:ext cx="11430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Thùng</a:t>
            </a: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275 gallon (1041 </a:t>
            </a:r>
            <a:r>
              <a:rPr lang="en-US" sz="1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Lít</a:t>
            </a: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24" name="Google Shape;124;p2"/>
          <p:cNvGraphicFramePr/>
          <p:nvPr>
            <p:extLst>
              <p:ext uri="{D42A27DB-BD31-4B8C-83A1-F6EECF244321}">
                <p14:modId xmlns:p14="http://schemas.microsoft.com/office/powerpoint/2010/main" val="1472194566"/>
              </p:ext>
            </p:extLst>
          </p:nvPr>
        </p:nvGraphicFramePr>
        <p:xfrm>
          <a:off x="5113675" y="3476301"/>
          <a:ext cx="4648225" cy="1116050"/>
        </p:xfrm>
        <a:graphic>
          <a:graphicData uri="http://schemas.openxmlformats.org/drawingml/2006/table">
            <a:tbl>
              <a:tblPr firstRow="1">
                <a:noFill/>
                <a:tableStyleId>{0E1A0EC1-B3E2-46DF-AC10-E51ED59B21E2}</a:tableStyleId>
              </a:tblPr>
              <a:tblGrid>
                <a:gridCol w="7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4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Phương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thức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bón</a:t>
                      </a:r>
                      <a:endParaRPr sz="1000" b="1" dirty="0">
                        <a:solidFill>
                          <a:schemeClr val="tx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Rau</a:t>
                      </a:r>
                      <a:endParaRPr sz="1000" b="1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Cây</a:t>
                      </a: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lương</a:t>
                      </a: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thực</a:t>
                      </a:r>
                      <a:endParaRPr sz="10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Trái</a:t>
                      </a: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cây</a:t>
                      </a: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vỏ</a:t>
                      </a: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mềm</a:t>
                      </a:r>
                      <a:endParaRPr sz="10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Cây</a:t>
                      </a: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lớn</a:t>
                      </a: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lấy</a:t>
                      </a: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quả</a:t>
                      </a:r>
                      <a:endParaRPr sz="10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Lato"/>
                          <a:ea typeface="Lato"/>
                          <a:cs typeface="Lato"/>
                          <a:sym typeface="Lato"/>
                        </a:rPr>
                        <a:t>Tỉ lệ pha với nước khi bón</a:t>
                      </a:r>
                      <a:endParaRPr sz="1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Bón</a:t>
                      </a:r>
                      <a:r>
                        <a:rPr lang="en-US" sz="10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000" b="1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lá</a:t>
                      </a:r>
                      <a:endParaRPr sz="10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1:500 </a:t>
                      </a:r>
                      <a:endParaRPr sz="10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1:500 </a:t>
                      </a:r>
                      <a:endParaRPr sz="10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1:500 </a:t>
                      </a:r>
                      <a:endParaRPr sz="10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1:500</a:t>
                      </a:r>
                      <a:endParaRPr sz="10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Lato"/>
                          <a:ea typeface="Lato"/>
                          <a:cs typeface="Lato"/>
                          <a:sym typeface="Lato"/>
                        </a:rPr>
                        <a:t>Bón gốc</a:t>
                      </a:r>
                      <a:endParaRPr sz="1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1:200</a:t>
                      </a:r>
                      <a:endParaRPr sz="10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1:200</a:t>
                      </a:r>
                      <a:endParaRPr sz="10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1:200</a:t>
                      </a:r>
                      <a:endParaRPr sz="10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US" sz="10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1:200</a:t>
                      </a:r>
                      <a:endParaRPr sz="10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5" name="Google Shape;125;p2"/>
          <p:cNvSpPr/>
          <p:nvPr/>
        </p:nvSpPr>
        <p:spPr>
          <a:xfrm>
            <a:off x="124154" y="1540342"/>
            <a:ext cx="744166" cy="4511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Cá</a:t>
            </a: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tươi</a:t>
            </a: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hoặc</a:t>
            </a: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vụn</a:t>
            </a: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cá</a:t>
            </a: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1084633" y="1540342"/>
            <a:ext cx="879849" cy="4511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Xay </a:t>
            </a:r>
            <a:r>
              <a:rPr lang="en-US" sz="1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ngay</a:t>
            </a: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trong</a:t>
            </a: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ngày</a:t>
            </a: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2245468" y="1586219"/>
            <a:ext cx="820366" cy="4511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Công</a:t>
            </a: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nghệ</a:t>
            </a: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thủy</a:t>
            </a: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phân</a:t>
            </a: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3124199" y="1540342"/>
            <a:ext cx="879849" cy="4511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Lọc</a:t>
            </a: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qua </a:t>
            </a:r>
            <a:r>
              <a:rPr lang="en-US" sz="1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lưới</a:t>
            </a: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0.075 mm</a:t>
            </a:r>
            <a:endParaRPr sz="1000" dirty="0"/>
          </a:p>
        </p:txBody>
      </p:sp>
      <p:sp>
        <p:nvSpPr>
          <p:cNvPr id="129" name="Google Shape;129;p2"/>
          <p:cNvSpPr/>
          <p:nvPr/>
        </p:nvSpPr>
        <p:spPr>
          <a:xfrm>
            <a:off x="4004049" y="1540342"/>
            <a:ext cx="904516" cy="4511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100% </a:t>
            </a:r>
            <a:r>
              <a:rPr lang="en-US" sz="1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đạm</a:t>
            </a: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cá</a:t>
            </a: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thủy</a:t>
            </a: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phân</a:t>
            </a: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236284" y="4575570"/>
            <a:ext cx="744166" cy="5163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1081607" y="4575570"/>
            <a:ext cx="882876" cy="5163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Nấu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chín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tách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dầu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protein</a:t>
            </a:r>
            <a:endParaRPr sz="1000" dirty="0"/>
          </a:p>
        </p:txBody>
      </p:sp>
      <p:sp>
        <p:nvSpPr>
          <p:cNvPr id="132" name="Google Shape;132;p2"/>
          <p:cNvSpPr/>
          <p:nvPr/>
        </p:nvSpPr>
        <p:spPr>
          <a:xfrm>
            <a:off x="1964483" y="4575570"/>
            <a:ext cx="930768" cy="5163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Dầu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tách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mỹ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phẩm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sơn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000" dirty="0"/>
          </a:p>
        </p:txBody>
      </p:sp>
      <p:sp>
        <p:nvSpPr>
          <p:cNvPr id="133" name="Google Shape;133;p2"/>
          <p:cNvSpPr/>
          <p:nvPr/>
        </p:nvSpPr>
        <p:spPr>
          <a:xfrm>
            <a:off x="3088757" y="4575570"/>
            <a:ext cx="744166" cy="5163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Đạm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thức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ăn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chăn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nuôi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3909819" y="4462810"/>
            <a:ext cx="980715" cy="5163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Còn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lại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dung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dịch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nghèo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dinh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dưỡng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phân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bón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266700" y="361950"/>
            <a:ext cx="4343400" cy="215900"/>
          </a:xfrm>
          <a:prstGeom prst="roundRect">
            <a:avLst>
              <a:gd name="adj" fmla="val 63529"/>
            </a:avLst>
          </a:prstGeom>
          <a:solidFill>
            <a:srgbClr val="0755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A. Công nghệ thủy phân vượt trội của DRAMMATIC®</a:t>
            </a:r>
            <a:endParaRPr sz="11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152400" y="3328139"/>
            <a:ext cx="4572000" cy="219456"/>
          </a:xfrm>
          <a:prstGeom prst="roundRect">
            <a:avLst>
              <a:gd name="adj" fmla="val 45000"/>
            </a:avLst>
          </a:prstGeom>
          <a:solidFill>
            <a:srgbClr val="0755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B. Quy trình cá nhũ tương thông thường của các sản phẩm khác</a:t>
            </a:r>
            <a:endParaRPr sz="11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152400" y="2213396"/>
            <a:ext cx="4538191" cy="9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A. </a:t>
            </a:r>
            <a:r>
              <a:rPr lang="en-US" sz="11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Công</a:t>
            </a:r>
            <a:r>
              <a:rPr lang="en-US" sz="11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nghệ</a:t>
            </a:r>
            <a:r>
              <a:rPr lang="en-US" sz="11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đạm</a:t>
            </a:r>
            <a:r>
              <a:rPr lang="en-US" sz="11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cá</a:t>
            </a:r>
            <a:r>
              <a:rPr lang="en-US" sz="11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thủy</a:t>
            </a:r>
            <a:r>
              <a:rPr lang="en-US" sz="11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phân</a:t>
            </a:r>
            <a:r>
              <a:rPr lang="en-US" sz="11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của</a:t>
            </a:r>
            <a:r>
              <a:rPr lang="en-US" sz="11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Drammatic</a:t>
            </a:r>
            <a:r>
              <a:rPr lang="en-US" sz="11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r>
              <a:rPr lang="en-US" sz="11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Sản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phẩm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phân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bón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Dramm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được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sản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xuất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với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quy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trình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nghiêm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ngặt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từ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cá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tươi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rong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tảo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bẹ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ở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nhiệt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độ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thấp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để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bảo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đảm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duy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trì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tính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toàn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vẹn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của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các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phản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ứng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tự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nhiên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gữa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các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axit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amin, protein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và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các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loại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dầu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trong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cá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Quá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trình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sản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xuất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lạnh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này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còn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được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gọi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là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thuỷ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phân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1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8" name="Google Shape;138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2561" y="3723619"/>
            <a:ext cx="4512659" cy="77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41689" y="5257097"/>
            <a:ext cx="1268083" cy="93430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/>
          <p:nvPr/>
        </p:nvSpPr>
        <p:spPr>
          <a:xfrm>
            <a:off x="152400" y="5369004"/>
            <a:ext cx="453819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B. </a:t>
            </a:r>
            <a:r>
              <a:rPr lang="en-US" sz="11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Các</a:t>
            </a:r>
            <a:r>
              <a:rPr lang="en-US" sz="11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sản</a:t>
            </a:r>
            <a:r>
              <a:rPr lang="en-US" sz="11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phẩm</a:t>
            </a:r>
            <a:r>
              <a:rPr lang="en-US" sz="11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khác</a:t>
            </a:r>
            <a:r>
              <a:rPr lang="en-US" sz="11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trên</a:t>
            </a:r>
            <a:r>
              <a:rPr lang="en-US" sz="11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thị</a:t>
            </a:r>
            <a:r>
              <a:rPr lang="en-US" sz="11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trường</a:t>
            </a:r>
            <a:r>
              <a:rPr lang="en-US" sz="11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Khác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với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Drammatic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®,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phần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lớn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các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loại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phân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bón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cá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trên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thị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trường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hiện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nay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được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gọi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là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"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nhũ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tương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.“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Đầu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tiên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cá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được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nấu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chín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và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loại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bỏ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dầu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để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làm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các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loại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sơn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và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mỹ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phẩm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Sau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đó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các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protein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được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lấy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ra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và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sấy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khô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để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làm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bột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cá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cho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thức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ăn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gia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súc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Nước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thải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còn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lại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được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ngưng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tụ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thành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chất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lỏng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dày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màu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nâu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gọi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là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nhũ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tương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cá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làm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phân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1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p2"/>
          <p:cNvPicPr preferRelativeResize="0"/>
          <p:nvPr/>
        </p:nvPicPr>
        <p:blipFill rotWithShape="1">
          <a:blip r:embed="rId9">
            <a:alphaModFix/>
          </a:blip>
          <a:srcRect t="20794"/>
          <a:stretch/>
        </p:blipFill>
        <p:spPr>
          <a:xfrm>
            <a:off x="121427" y="679108"/>
            <a:ext cx="4992248" cy="759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07;p4">
            <a:extLst>
              <a:ext uri="{FF2B5EF4-FFF2-40B4-BE49-F238E27FC236}">
                <a16:creationId xmlns:a16="http://schemas.microsoft.com/office/drawing/2014/main" id="{2BAB8F2F-B0C9-F74E-7131-D8A6DEF7B8DE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90904" y="5993248"/>
            <a:ext cx="1754085" cy="1077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24709</TotalTime>
  <Words>577</Words>
  <Application>Microsoft Office PowerPoint</Application>
  <PresentationFormat>A4 Paper (210x297 mm)</PresentationFormat>
  <Paragraphs>64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Lato</vt:lpstr>
      <vt:lpstr>Arial</vt:lpstr>
      <vt:lpstr>Noto Sans Symbols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teddy</dc:creator>
  <cp:lastModifiedBy>Trường Vũ</cp:lastModifiedBy>
  <cp:revision>14</cp:revision>
  <dcterms:created xsi:type="dcterms:W3CDTF">2019-10-21T12:15:28Z</dcterms:created>
  <dcterms:modified xsi:type="dcterms:W3CDTF">2024-11-24T02:48:58Z</dcterms:modified>
</cp:coreProperties>
</file>